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92" r:id="rId3"/>
    <p:sldId id="303" r:id="rId4"/>
    <p:sldId id="302" r:id="rId5"/>
    <p:sldId id="281" r:id="rId6"/>
    <p:sldId id="287" r:id="rId7"/>
    <p:sldId id="293" r:id="rId8"/>
    <p:sldId id="298" r:id="rId9"/>
    <p:sldId id="295" r:id="rId10"/>
    <p:sldId id="283" r:id="rId11"/>
    <p:sldId id="297" r:id="rId12"/>
    <p:sldId id="304" r:id="rId13"/>
    <p:sldId id="300" r:id="rId14"/>
    <p:sldId id="299" r:id="rId15"/>
    <p:sldId id="291" r:id="rId16"/>
    <p:sldId id="301" r:id="rId17"/>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F95D9595-A658-4EB6-946F-4AFA725263E7}">
          <p14:sldIdLst>
            <p14:sldId id="256"/>
            <p14:sldId id="292"/>
            <p14:sldId id="303"/>
            <p14:sldId id="302"/>
            <p14:sldId id="281"/>
            <p14:sldId id="287"/>
            <p14:sldId id="293"/>
          </p14:sldIdLst>
        </p14:section>
        <p14:section name="Untitled Section" id="{73DC314B-6AFD-428C-BAA2-1849F8606FFD}">
          <p14:sldIdLst>
            <p14:sldId id="298"/>
            <p14:sldId id="295"/>
            <p14:sldId id="283"/>
            <p14:sldId id="297"/>
            <p14:sldId id="304"/>
            <p14:sldId id="300"/>
            <p14:sldId id="299"/>
          </p14:sldIdLst>
        </p14:section>
        <p14:section name="Untitled Section" id="{75420065-6AC4-44F8-8CFE-7B9FC71E5559}">
          <p14:sldIdLst>
            <p14:sldId id="291"/>
            <p14:sldId id="30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3EA"/>
    <a:srgbClr val="000000"/>
    <a:srgbClr val="03136A"/>
    <a:srgbClr val="35B19D"/>
    <a:srgbClr val="1984CC"/>
    <a:srgbClr val="35759D"/>
    <a:srgbClr val="FFFF00"/>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0" autoAdjust="0"/>
    <p:restoredTop sz="95596" autoAdjust="0"/>
  </p:normalViewPr>
  <p:slideViewPr>
    <p:cSldViewPr>
      <p:cViewPr>
        <p:scale>
          <a:sx n="80" d="100"/>
          <a:sy n="80" d="100"/>
        </p:scale>
        <p:origin x="-1598" y="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2E0E2E-2360-4B4B-8B66-8299D9A157D7}" type="datetimeFigureOut">
              <a:rPr lang="en-US" smtClean="0"/>
              <a:t>10/17/2018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12</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C425B5-74AB-4A45-8426-5F75907482E5}" type="slidenum">
              <a:rPr lang="en-US" smtClean="0"/>
              <a:t>‹#›</a:t>
            </a:fld>
            <a:endParaRPr lang="en-US" dirty="0"/>
          </a:p>
        </p:txBody>
      </p:sp>
    </p:spTree>
    <p:extLst>
      <p:ext uri="{BB962C8B-B14F-4D97-AF65-F5344CB8AC3E}">
        <p14:creationId xmlns:p14="http://schemas.microsoft.com/office/powerpoint/2010/main" val="19912500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dirty="0"/>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r>
              <a:rPr lang="en-US" dirty="0" smtClean="0"/>
              <a:t>12</a:t>
            </a:r>
            <a:endParaRPr lang="en-US" dirty="0"/>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6D78CAE-8248-42A9-9249-735B80D095C2}" type="slidenum">
              <a:rPr lang="en-US"/>
              <a:pPr/>
              <a:t>‹#›</a:t>
            </a:fld>
            <a:endParaRPr lang="en-US" dirty="0"/>
          </a:p>
        </p:txBody>
      </p:sp>
    </p:spTree>
    <p:extLst>
      <p:ext uri="{BB962C8B-B14F-4D97-AF65-F5344CB8AC3E}">
        <p14:creationId xmlns:p14="http://schemas.microsoft.com/office/powerpoint/2010/main" val="2768055861"/>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09E91-FEEA-4473-AAE8-697B8EC8AF3A}" type="slidenum">
              <a:rPr lang="en-US"/>
              <a:pPr/>
              <a:t>1</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dirty="0"/>
          </a:p>
        </p:txBody>
      </p:sp>
      <p:sp>
        <p:nvSpPr>
          <p:cNvPr id="2" name="Footer Placeholder 1"/>
          <p:cNvSpPr>
            <a:spLocks noGrp="1"/>
          </p:cNvSpPr>
          <p:nvPr>
            <p:ph type="ftr" sz="quarter" idx="10"/>
          </p:nvPr>
        </p:nvSpPr>
        <p:spPr/>
        <p:txBody>
          <a:bodyPr/>
          <a:lstStyle/>
          <a:p>
            <a:r>
              <a:rPr lang="en-US" dirty="0" smtClean="0"/>
              <a:t>12</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1F987-F112-4B9E-BCA8-2A76F0BB04F9}" type="slidenum">
              <a:rPr lang="en-US"/>
              <a:pPr/>
              <a:t>10</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
        <p:nvSpPr>
          <p:cNvPr id="2" name="Footer Placeholder 1"/>
          <p:cNvSpPr>
            <a:spLocks noGrp="1"/>
          </p:cNvSpPr>
          <p:nvPr>
            <p:ph type="ftr" sz="quarter" idx="10"/>
          </p:nvPr>
        </p:nvSpPr>
        <p:spPr/>
        <p:txBody>
          <a:bodyPr/>
          <a:lstStyle/>
          <a:p>
            <a:r>
              <a:rPr lang="en-US" dirty="0" smtClean="0"/>
              <a:t>12</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1F987-F112-4B9E-BCA8-2A76F0BB04F9}" type="slidenum">
              <a:rPr lang="en-US"/>
              <a:pPr/>
              <a:t>11</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
        <p:nvSpPr>
          <p:cNvPr id="2" name="Footer Placeholder 1"/>
          <p:cNvSpPr>
            <a:spLocks noGrp="1"/>
          </p:cNvSpPr>
          <p:nvPr>
            <p:ph type="ftr" sz="quarter" idx="10"/>
          </p:nvPr>
        </p:nvSpPr>
        <p:spPr/>
        <p:txBody>
          <a:bodyPr/>
          <a:lstStyle/>
          <a:p>
            <a:r>
              <a:rPr lang="en-US" dirty="0" smtClean="0"/>
              <a:t>12</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1F987-F112-4B9E-BCA8-2A76F0BB04F9}" type="slidenum">
              <a:rPr lang="en-US"/>
              <a:pPr/>
              <a:t>12</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
        <p:nvSpPr>
          <p:cNvPr id="2" name="Footer Placeholder 1"/>
          <p:cNvSpPr>
            <a:spLocks noGrp="1"/>
          </p:cNvSpPr>
          <p:nvPr>
            <p:ph type="ftr" sz="quarter" idx="10"/>
          </p:nvPr>
        </p:nvSpPr>
        <p:spPr/>
        <p:txBody>
          <a:bodyPr/>
          <a:lstStyle/>
          <a:p>
            <a:r>
              <a:rPr lang="en-US" dirty="0" smtClean="0"/>
              <a:t>12</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1F987-F112-4B9E-BCA8-2A76F0BB04F9}" type="slidenum">
              <a:rPr lang="en-US"/>
              <a:pPr/>
              <a:t>13</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
        <p:nvSpPr>
          <p:cNvPr id="2" name="Footer Placeholder 1"/>
          <p:cNvSpPr>
            <a:spLocks noGrp="1"/>
          </p:cNvSpPr>
          <p:nvPr>
            <p:ph type="ftr" sz="quarter" idx="10"/>
          </p:nvPr>
        </p:nvSpPr>
        <p:spPr/>
        <p:txBody>
          <a:bodyPr/>
          <a:lstStyle/>
          <a:p>
            <a:r>
              <a:rPr lang="en-US" dirty="0" smtClean="0"/>
              <a:t>12</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1F987-F112-4B9E-BCA8-2A76F0BB04F9}" type="slidenum">
              <a:rPr lang="en-US"/>
              <a:pPr/>
              <a:t>14</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
        <p:nvSpPr>
          <p:cNvPr id="2" name="Footer Placeholder 1"/>
          <p:cNvSpPr>
            <a:spLocks noGrp="1"/>
          </p:cNvSpPr>
          <p:nvPr>
            <p:ph type="ftr" sz="quarter" idx="10"/>
          </p:nvPr>
        </p:nvSpPr>
        <p:spPr/>
        <p:txBody>
          <a:bodyPr/>
          <a:lstStyle/>
          <a:p>
            <a:r>
              <a:rPr lang="en-US" dirty="0" smtClean="0"/>
              <a:t>12</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62774-249C-4D45-95E8-D4D6FC97903C}" type="slidenum">
              <a:rPr lang="en-US"/>
              <a:pPr/>
              <a:t>15</a:t>
            </a:fld>
            <a:endParaRPr lang="en-US" dirty="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dirty="0"/>
          </a:p>
        </p:txBody>
      </p:sp>
      <p:sp>
        <p:nvSpPr>
          <p:cNvPr id="2" name="Footer Placeholder 1"/>
          <p:cNvSpPr>
            <a:spLocks noGrp="1"/>
          </p:cNvSpPr>
          <p:nvPr>
            <p:ph type="ftr" sz="quarter" idx="10"/>
          </p:nvPr>
        </p:nvSpPr>
        <p:spPr/>
        <p:txBody>
          <a:bodyPr/>
          <a:lstStyle/>
          <a:p>
            <a:r>
              <a:rPr lang="en-US" dirty="0" smtClean="0"/>
              <a:t>12</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62774-249C-4D45-95E8-D4D6FC97903C}" type="slidenum">
              <a:rPr lang="en-US"/>
              <a:pPr/>
              <a:t>16</a:t>
            </a:fld>
            <a:endParaRPr lang="en-US" dirty="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dirty="0"/>
          </a:p>
        </p:txBody>
      </p:sp>
      <p:sp>
        <p:nvSpPr>
          <p:cNvPr id="2" name="Footer Placeholder 1"/>
          <p:cNvSpPr>
            <a:spLocks noGrp="1"/>
          </p:cNvSpPr>
          <p:nvPr>
            <p:ph type="ftr" sz="quarter" idx="10"/>
          </p:nvPr>
        </p:nvSpPr>
        <p:spPr/>
        <p:txBody>
          <a:bodyPr/>
          <a:lstStyle/>
          <a:p>
            <a:r>
              <a:rPr lang="en-US" dirty="0" smtClean="0"/>
              <a:t>12</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1F987-F112-4B9E-BCA8-2A76F0BB04F9}" type="slidenum">
              <a:rPr lang="en-US"/>
              <a:pPr/>
              <a:t>2</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
        <p:nvSpPr>
          <p:cNvPr id="2" name="Footer Placeholder 1"/>
          <p:cNvSpPr>
            <a:spLocks noGrp="1"/>
          </p:cNvSpPr>
          <p:nvPr>
            <p:ph type="ftr" sz="quarter" idx="10"/>
          </p:nvPr>
        </p:nvSpPr>
        <p:spPr/>
        <p:txBody>
          <a:bodyPr/>
          <a:lstStyle/>
          <a:p>
            <a:r>
              <a:rPr lang="en-US" dirty="0" smtClean="0"/>
              <a:t>12</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1F987-F112-4B9E-BCA8-2A76F0BB04F9}" type="slidenum">
              <a:rPr lang="en-US"/>
              <a:pPr/>
              <a:t>3</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
        <p:nvSpPr>
          <p:cNvPr id="2" name="Footer Placeholder 1"/>
          <p:cNvSpPr>
            <a:spLocks noGrp="1"/>
          </p:cNvSpPr>
          <p:nvPr>
            <p:ph type="ftr" sz="quarter" idx="10"/>
          </p:nvPr>
        </p:nvSpPr>
        <p:spPr/>
        <p:txBody>
          <a:bodyPr/>
          <a:lstStyle/>
          <a:p>
            <a:r>
              <a:rPr lang="en-US" dirty="0" smtClean="0"/>
              <a:t>12</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1F987-F112-4B9E-BCA8-2A76F0BB04F9}" type="slidenum">
              <a:rPr lang="en-US"/>
              <a:pPr/>
              <a:t>4</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
        <p:nvSpPr>
          <p:cNvPr id="2" name="Footer Placeholder 1"/>
          <p:cNvSpPr>
            <a:spLocks noGrp="1"/>
          </p:cNvSpPr>
          <p:nvPr>
            <p:ph type="ftr" sz="quarter" idx="10"/>
          </p:nvPr>
        </p:nvSpPr>
        <p:spPr/>
        <p:txBody>
          <a:bodyPr/>
          <a:lstStyle/>
          <a:p>
            <a:r>
              <a:rPr lang="en-US" dirty="0" smtClean="0"/>
              <a:t>12</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1F987-F112-4B9E-BCA8-2A76F0BB04F9}" type="slidenum">
              <a:rPr lang="en-US"/>
              <a:pPr/>
              <a:t>5</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
        <p:nvSpPr>
          <p:cNvPr id="2" name="Footer Placeholder 1"/>
          <p:cNvSpPr>
            <a:spLocks noGrp="1"/>
          </p:cNvSpPr>
          <p:nvPr>
            <p:ph type="ftr" sz="quarter" idx="10"/>
          </p:nvPr>
        </p:nvSpPr>
        <p:spPr/>
        <p:txBody>
          <a:bodyPr/>
          <a:lstStyle/>
          <a:p>
            <a:r>
              <a:rPr lang="en-US" dirty="0" smtClean="0"/>
              <a:t>12</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1F987-F112-4B9E-BCA8-2A76F0BB04F9}" type="slidenum">
              <a:rPr lang="en-US"/>
              <a:pPr/>
              <a:t>6</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
        <p:nvSpPr>
          <p:cNvPr id="2" name="Footer Placeholder 1"/>
          <p:cNvSpPr>
            <a:spLocks noGrp="1"/>
          </p:cNvSpPr>
          <p:nvPr>
            <p:ph type="ftr" sz="quarter" idx="10"/>
          </p:nvPr>
        </p:nvSpPr>
        <p:spPr/>
        <p:txBody>
          <a:bodyPr/>
          <a:lstStyle/>
          <a:p>
            <a:r>
              <a:rPr lang="en-US" dirty="0" smtClean="0"/>
              <a:t>12</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1F987-F112-4B9E-BCA8-2A76F0BB04F9}" type="slidenum">
              <a:rPr lang="en-US"/>
              <a:pPr/>
              <a:t>7</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
        <p:nvSpPr>
          <p:cNvPr id="2" name="Footer Placeholder 1"/>
          <p:cNvSpPr>
            <a:spLocks noGrp="1"/>
          </p:cNvSpPr>
          <p:nvPr>
            <p:ph type="ftr" sz="quarter" idx="10"/>
          </p:nvPr>
        </p:nvSpPr>
        <p:spPr/>
        <p:txBody>
          <a:bodyPr/>
          <a:lstStyle/>
          <a:p>
            <a:r>
              <a:rPr lang="en-US" dirty="0" smtClean="0"/>
              <a:t>12</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1F987-F112-4B9E-BCA8-2A76F0BB04F9}" type="slidenum">
              <a:rPr lang="en-US"/>
              <a:pPr/>
              <a:t>8</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
        <p:nvSpPr>
          <p:cNvPr id="2" name="Footer Placeholder 1"/>
          <p:cNvSpPr>
            <a:spLocks noGrp="1"/>
          </p:cNvSpPr>
          <p:nvPr>
            <p:ph type="ftr" sz="quarter" idx="10"/>
          </p:nvPr>
        </p:nvSpPr>
        <p:spPr/>
        <p:txBody>
          <a:bodyPr/>
          <a:lstStyle/>
          <a:p>
            <a:r>
              <a:rPr lang="en-US" dirty="0" smtClean="0"/>
              <a:t>12</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1F987-F112-4B9E-BCA8-2A76F0BB04F9}" type="slidenum">
              <a:rPr lang="en-US"/>
              <a:pPr/>
              <a:t>9</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dirty="0"/>
          </a:p>
        </p:txBody>
      </p:sp>
      <p:sp>
        <p:nvSpPr>
          <p:cNvPr id="2" name="Footer Placeholder 1"/>
          <p:cNvSpPr>
            <a:spLocks noGrp="1"/>
          </p:cNvSpPr>
          <p:nvPr>
            <p:ph type="ftr" sz="quarter" idx="10"/>
          </p:nvPr>
        </p:nvSpPr>
        <p:spPr/>
        <p:txBody>
          <a:bodyPr/>
          <a:lstStyle/>
          <a:p>
            <a:r>
              <a:rPr lang="en-US" dirty="0" smtClean="0"/>
              <a:t>12</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990600"/>
            <a:ext cx="7772400" cy="704850"/>
          </a:xfrm>
        </p:spPr>
        <p:txBody>
          <a:bodyPr/>
          <a:lstStyle>
            <a:lvl1pPr>
              <a:defRPr sz="3600">
                <a:solidFill>
                  <a:schemeClr val="bg1"/>
                </a:solidFill>
              </a:defRPr>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990600" y="1676400"/>
            <a:ext cx="7772400" cy="685800"/>
          </a:xfrm>
        </p:spPr>
        <p:txBody>
          <a:bodyPr/>
          <a:lstStyle>
            <a:lvl1pPr marL="0" indent="0">
              <a:buFontTx/>
              <a:buNone/>
              <a:defRPr sz="2400">
                <a:solidFill>
                  <a:schemeClr val="bg1"/>
                </a:solidFill>
              </a:defRPr>
            </a:lvl1pPr>
          </a:lstStyle>
          <a:p>
            <a:r>
              <a:rPr lang="ru-RU" smtClean="0"/>
              <a:t>Образец подзаголовка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77000" y="1752600"/>
            <a:ext cx="1828800" cy="4724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90600" y="1752600"/>
            <a:ext cx="5334000" cy="4724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90600" y="2606675"/>
            <a:ext cx="35814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24400" y="2606675"/>
            <a:ext cx="35814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752600"/>
            <a:ext cx="7315200" cy="7159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990600" y="2606675"/>
            <a:ext cx="7315200" cy="3870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1" fontAlgn="base" hangingPunct="1">
        <a:spcBef>
          <a:spcPct val="0"/>
        </a:spcBef>
        <a:spcAft>
          <a:spcPct val="0"/>
        </a:spcAft>
        <a:defRPr sz="44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itchFamily="34" charset="0"/>
        </a:defRPr>
      </a:lvl2pPr>
      <a:lvl3pPr algn="l" rtl="0" eaLnBrk="1" fontAlgn="base" hangingPunct="1">
        <a:spcBef>
          <a:spcPct val="0"/>
        </a:spcBef>
        <a:spcAft>
          <a:spcPct val="0"/>
        </a:spcAft>
        <a:defRPr sz="4400">
          <a:solidFill>
            <a:schemeClr val="hlink"/>
          </a:solidFill>
          <a:latin typeface="Microsoft Sans Serif" pitchFamily="34" charset="0"/>
        </a:defRPr>
      </a:lvl3pPr>
      <a:lvl4pPr algn="l" rtl="0" eaLnBrk="1" fontAlgn="base" hangingPunct="1">
        <a:spcBef>
          <a:spcPct val="0"/>
        </a:spcBef>
        <a:spcAft>
          <a:spcPct val="0"/>
        </a:spcAft>
        <a:defRPr sz="4400">
          <a:solidFill>
            <a:schemeClr val="hlink"/>
          </a:solidFill>
          <a:latin typeface="Microsoft Sans Serif" pitchFamily="34" charset="0"/>
        </a:defRPr>
      </a:lvl4pPr>
      <a:lvl5pPr algn="l" rtl="0" eaLnBrk="1" fontAlgn="base" hangingPunct="1">
        <a:spcBef>
          <a:spcPct val="0"/>
        </a:spcBef>
        <a:spcAft>
          <a:spcPct val="0"/>
        </a:spcAft>
        <a:defRPr sz="4400">
          <a:solidFill>
            <a:schemeClr val="hlink"/>
          </a:solidFill>
          <a:latin typeface="Microsoft Sans Serif" pitchFamily="34" charset="0"/>
        </a:defRPr>
      </a:lvl5pPr>
      <a:lvl6pPr marL="457200" algn="l" rtl="0" eaLnBrk="1" fontAlgn="base" hangingPunct="1">
        <a:spcBef>
          <a:spcPct val="0"/>
        </a:spcBef>
        <a:spcAft>
          <a:spcPct val="0"/>
        </a:spcAft>
        <a:defRPr sz="4400">
          <a:solidFill>
            <a:schemeClr val="hlink"/>
          </a:solidFill>
          <a:latin typeface="Microsoft Sans Serif" pitchFamily="34" charset="0"/>
        </a:defRPr>
      </a:lvl6pPr>
      <a:lvl7pPr marL="914400" algn="l" rtl="0" eaLnBrk="1" fontAlgn="base" hangingPunct="1">
        <a:spcBef>
          <a:spcPct val="0"/>
        </a:spcBef>
        <a:spcAft>
          <a:spcPct val="0"/>
        </a:spcAft>
        <a:defRPr sz="4400">
          <a:solidFill>
            <a:schemeClr val="hlink"/>
          </a:solidFill>
          <a:latin typeface="Microsoft Sans Serif" pitchFamily="34" charset="0"/>
        </a:defRPr>
      </a:lvl7pPr>
      <a:lvl8pPr marL="1371600" algn="l" rtl="0" eaLnBrk="1" fontAlgn="base" hangingPunct="1">
        <a:spcBef>
          <a:spcPct val="0"/>
        </a:spcBef>
        <a:spcAft>
          <a:spcPct val="0"/>
        </a:spcAft>
        <a:defRPr sz="4400">
          <a:solidFill>
            <a:schemeClr val="hlink"/>
          </a:solidFill>
          <a:latin typeface="Microsoft Sans Serif" pitchFamily="34" charset="0"/>
        </a:defRPr>
      </a:lvl8pPr>
      <a:lvl9pPr marL="1828800" algn="l" rtl="0" eaLnBrk="1" fontAlgn="base" hangingPunct="1">
        <a:spcBef>
          <a:spcPct val="0"/>
        </a:spcBef>
        <a:spcAft>
          <a:spcPct val="0"/>
        </a:spcAft>
        <a:defRPr sz="4400">
          <a:solidFill>
            <a:schemeClr val="hlink"/>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google.com/url?sa=i&amp;rct=j&amp;q=&amp;esrc=s&amp;source=images&amp;cd=&amp;cad=rja&amp;uact=8&amp;ved=2ahUKEwjxqLSDx8jaAhXKYVAKHeFECJsQjRx6BAgAEAU&amp;url=http://www.capital.ro/mai-22-taxe-nefiscale-eliminate-de-la-1-februarie.html&amp;psig=AOvVaw1mRurcfNGDgq7kqG2TXXin&amp;ust=1524303387064388"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subTitle" idx="1"/>
          </p:nvPr>
        </p:nvSpPr>
        <p:spPr>
          <a:xfrm>
            <a:off x="683568" y="5733256"/>
            <a:ext cx="2664296" cy="864096"/>
          </a:xfrm>
          <a:solidFill>
            <a:schemeClr val="accent3">
              <a:lumMod val="95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a:lstStyle/>
          <a:p>
            <a:r>
              <a:rPr lang="en-US" sz="1400" b="1" i="1" dirty="0" smtClean="0">
                <a:solidFill>
                  <a:schemeClr val="tx1"/>
                </a:solidFill>
                <a:latin typeface="Arial Narrow" panose="020B0606020202030204" pitchFamily="34" charset="0"/>
              </a:rPr>
              <a:t>Autor  Tatiana  </a:t>
            </a:r>
            <a:r>
              <a:rPr lang="ro-RO" sz="1400" b="1" i="1" dirty="0" smtClean="0">
                <a:solidFill>
                  <a:schemeClr val="tx1"/>
                </a:solidFill>
                <a:latin typeface="Arial Narrow" panose="020B0606020202030204" pitchFamily="34" charset="0"/>
              </a:rPr>
              <a:t>GÂNDEA</a:t>
            </a:r>
            <a:r>
              <a:rPr lang="ru-RU" sz="1400" b="1" i="1" dirty="0" smtClean="0">
                <a:solidFill>
                  <a:schemeClr val="tx1"/>
                </a:solidFill>
                <a:latin typeface="Arial Narrow" panose="020B0606020202030204" pitchFamily="34" charset="0"/>
              </a:rPr>
              <a:t>  </a:t>
            </a:r>
          </a:p>
          <a:p>
            <a:r>
              <a:rPr lang="ro-RO" sz="1400" b="1" i="1" dirty="0" smtClean="0">
                <a:solidFill>
                  <a:schemeClr val="tx1"/>
                </a:solidFill>
                <a:latin typeface="Arial Narrow" panose="020B0606020202030204" pitchFamily="34" charset="0"/>
              </a:rPr>
              <a:t>Consultant  Direcția Management, Politici și Analiză Strategii </a:t>
            </a:r>
            <a:endParaRPr lang="ro-RO" sz="1400" b="1" i="1" dirty="0">
              <a:solidFill>
                <a:schemeClr val="tx1"/>
              </a:solidFill>
              <a:latin typeface="Arial Narrow" panose="020B0606020202030204" pitchFamily="34" charset="0"/>
            </a:endParaRPr>
          </a:p>
        </p:txBody>
      </p:sp>
      <p:sp>
        <p:nvSpPr>
          <p:cNvPr id="4" name="Прямоугольник 3"/>
          <p:cNvSpPr/>
          <p:nvPr/>
        </p:nvSpPr>
        <p:spPr>
          <a:xfrm>
            <a:off x="1539660" y="1700808"/>
            <a:ext cx="7200801" cy="1569660"/>
          </a:xfrm>
          <a:prstGeom prst="rect">
            <a:avLst/>
          </a:prstGeom>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r>
              <a:rPr lang="ro-RO" b="1" i="1" dirty="0">
                <a:latin typeface="Franklin Gothic Heavy" panose="020B0903020102020204" pitchFamily="34" charset="0"/>
              </a:rPr>
              <a:t>Legea privind accesul pe proprietăţi şi utilizarea partajată a infrastructurii asociate reţelelor publice de comunicaţii electronice </a:t>
            </a:r>
            <a:endParaRPr lang="en-US" b="1" i="1" dirty="0" smtClean="0">
              <a:latin typeface="Franklin Gothic Heavy" panose="020B0903020102020204" pitchFamily="34" charset="0"/>
            </a:endParaRPr>
          </a:p>
          <a:p>
            <a:r>
              <a:rPr lang="ro-RO" b="1" i="1" dirty="0" smtClean="0">
                <a:latin typeface="Franklin Gothic Heavy" panose="020B0903020102020204" pitchFamily="34" charset="0"/>
              </a:rPr>
              <a:t>nr</a:t>
            </a:r>
            <a:r>
              <a:rPr lang="ro-RO" b="1" i="1" dirty="0">
                <a:latin typeface="Franklin Gothic Heavy" panose="020B0903020102020204" pitchFamily="34" charset="0"/>
              </a:rPr>
              <a:t>. 28 din 10.03.2016</a:t>
            </a:r>
            <a:endParaRPr lang="ro-RO"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Franklin Gothic Heavy" panose="020B09030201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6627"/>
            <a:ext cx="1090613" cy="10181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4"/>
          <p:cNvSpPr txBox="1">
            <a:spLocks noChangeArrowheads="1"/>
          </p:cNvSpPr>
          <p:nvPr/>
        </p:nvSpPr>
        <p:spPr bwMode="auto">
          <a:xfrm>
            <a:off x="4716016" y="183637"/>
            <a:ext cx="3744416" cy="293035"/>
          </a:xfrm>
          <a:prstGeom prst="rect">
            <a:avLst/>
          </a:prstGeom>
          <a:solidFill>
            <a:schemeClr val="accent3">
              <a:lumMod val="95000"/>
            </a:schemeClr>
          </a:solidFill>
          <a:ln w="9525">
            <a:noFill/>
            <a:miter lim="800000"/>
            <a:headEnd/>
            <a:tailEnd/>
          </a:ln>
          <a:sp3d>
            <a:bevelT w="63500" h="25400" prst="angle"/>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lt1"/>
                </a:solidFill>
                <a:latin typeface="+mn-lt"/>
                <a:ea typeface="+mn-ea"/>
                <a:cs typeface="+mn-cs"/>
              </a:defRPr>
            </a:lvl9pPr>
          </a:lstStyle>
          <a:p>
            <a:r>
              <a:rPr lang="ro-RO" sz="1400" b="1" i="1" kern="0" dirty="0" smtClean="0">
                <a:solidFill>
                  <a:schemeClr val="tx1"/>
                </a:solidFill>
                <a:latin typeface="Arial Narrow" panose="020B0606020202030204" pitchFamily="34" charset="0"/>
              </a:rPr>
              <a:t>În cadrul misiunii TAIEX din 9-10 octombrie 2018 </a:t>
            </a:r>
            <a:endParaRPr lang="ro-RO" sz="1400" b="1" i="1" kern="0" dirty="0">
              <a:solidFill>
                <a:schemeClr val="tx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6627"/>
            <a:ext cx="1090613" cy="10181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77802" y="2277547"/>
            <a:ext cx="7158694" cy="4490648"/>
          </a:xfrm>
          <a:prstGeom prst="rect">
            <a:avLst/>
          </a:prstGeom>
        </p:spPr>
      </p:pic>
      <p:sp>
        <p:nvSpPr>
          <p:cNvPr id="3" name="Rectangle 2"/>
          <p:cNvSpPr/>
          <p:nvPr/>
        </p:nvSpPr>
        <p:spPr>
          <a:xfrm>
            <a:off x="1877802" y="0"/>
            <a:ext cx="7158694" cy="2277547"/>
          </a:xfrm>
          <a:prstGeom prst="rect">
            <a:avLst/>
          </a:prstGeom>
        </p:spPr>
        <p:txBody>
          <a:bodyPr wrap="square">
            <a:spAutoFit/>
          </a:bodyPr>
          <a:lstStyle/>
          <a:p>
            <a:pPr algn="l"/>
            <a:r>
              <a:rPr lang="ro-RO" sz="2200" b="1" dirty="0" smtClean="0">
                <a:latin typeface="Arial Black" panose="020B0A04020102020204" pitchFamily="34" charset="0"/>
              </a:rPr>
              <a:t>Progresele obținute în procesul de implementare a prevederilor Legii nr.28/2016</a:t>
            </a:r>
          </a:p>
          <a:p>
            <a:pPr algn="l"/>
            <a:endParaRPr lang="ro-RO" sz="1000" b="1" dirty="0" smtClean="0">
              <a:latin typeface="Arial Narrow" panose="020B0606020202030204" pitchFamily="34" charset="0"/>
            </a:endParaRPr>
          </a:p>
          <a:p>
            <a:pPr algn="l"/>
            <a:endParaRPr lang="ro-RO" sz="1000" b="1" dirty="0" smtClean="0">
              <a:latin typeface="Arial Narrow" panose="020B0606020202030204" pitchFamily="34" charset="0"/>
            </a:endParaRPr>
          </a:p>
          <a:p>
            <a:pPr marL="355600" lvl="0" indent="-355600" algn="l">
              <a:buFont typeface="Wingdings" panose="05000000000000000000" pitchFamily="2" charset="2"/>
              <a:buChar char="ü"/>
            </a:pPr>
            <a:r>
              <a:rPr lang="ro-RO" sz="1800" b="1" dirty="0" smtClean="0">
                <a:latin typeface="Arial Narrow" panose="020B0606020202030204" pitchFamily="34" charset="0"/>
              </a:rPr>
              <a:t>132 de condiții de acces pe proprietatea publică </a:t>
            </a:r>
            <a:r>
              <a:rPr lang="ro-RO" sz="1800" dirty="0" smtClean="0">
                <a:latin typeface="Arial Narrow" panose="020B0606020202030204" pitchFamily="34" charset="0"/>
              </a:rPr>
              <a:t>publicate pe pagina oficială a Agenției;</a:t>
            </a:r>
          </a:p>
          <a:p>
            <a:pPr marL="355600" lvl="0" indent="-355600" algn="l">
              <a:buFont typeface="Wingdings" panose="05000000000000000000" pitchFamily="2" charset="2"/>
              <a:buChar char="ü"/>
            </a:pPr>
            <a:r>
              <a:rPr lang="ro-RO" sz="1800" b="1" dirty="0" smtClean="0">
                <a:latin typeface="Arial Narrow" panose="020B0606020202030204" pitchFamily="34" charset="0"/>
              </a:rPr>
              <a:t>circa 800 de contracte de acces pe proprietăți </a:t>
            </a:r>
            <a:r>
              <a:rPr lang="ro-RO" sz="1800" dirty="0" smtClean="0">
                <a:latin typeface="Arial Narrow" panose="020B0606020202030204" pitchFamily="34" charset="0"/>
              </a:rPr>
              <a:t>au fost  încheiate între furnizorii de comunicații electronice și entitățile publice de diferite nivele</a:t>
            </a:r>
            <a:r>
              <a:rPr lang="en-US" sz="1800" dirty="0" smtClean="0">
                <a:latin typeface="Arial Narrow" panose="020B0606020202030204" pitchFamily="34" charset="0"/>
              </a:rPr>
              <a:t>.</a:t>
            </a:r>
            <a:r>
              <a:rPr lang="ro-RO" sz="1800" dirty="0" smtClean="0">
                <a:latin typeface="Arial Narrow" panose="020B0606020202030204" pitchFamily="34" charset="0"/>
              </a:rPr>
              <a:t> </a:t>
            </a:r>
            <a:r>
              <a:rPr lang="ru-RU" dirty="0" smtClean="0"/>
              <a:t>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6627"/>
            <a:ext cx="1090613" cy="10181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963621" y="106627"/>
            <a:ext cx="7128654" cy="1015663"/>
          </a:xfrm>
          <a:prstGeom prst="rect">
            <a:avLst/>
          </a:prstGeom>
        </p:spPr>
        <p:txBody>
          <a:bodyPr wrap="square">
            <a:spAutoFit/>
          </a:bodyPr>
          <a:lstStyle/>
          <a:p>
            <a:pPr marL="285750" lvl="0" indent="-285750" algn="l">
              <a:buFont typeface="Wingdings" panose="05000000000000000000" pitchFamily="2" charset="2"/>
              <a:buChar char="v"/>
            </a:pPr>
            <a:endParaRPr lang="ru-RU" sz="1600" dirty="0" smtClean="0">
              <a:solidFill>
                <a:schemeClr val="accent4"/>
              </a:solidFill>
              <a:latin typeface="Arial Narrow" panose="020B0606020202030204" pitchFamily="34" charset="0"/>
            </a:endParaRPr>
          </a:p>
          <a:p>
            <a:pPr marL="285750" lvl="0" indent="-285750" algn="l">
              <a:buFont typeface="Wingdings" panose="05000000000000000000" pitchFamily="2" charset="2"/>
              <a:buChar char="v"/>
            </a:pPr>
            <a:endParaRPr lang="en-US" sz="1600" dirty="0">
              <a:solidFill>
                <a:schemeClr val="accent4"/>
              </a:solidFill>
              <a:latin typeface="Arial Narrow" panose="020B0606020202030204" pitchFamily="34" charset="0"/>
            </a:endParaRPr>
          </a:p>
          <a:p>
            <a:pPr algn="l"/>
            <a:r>
              <a:rPr lang="ru-RU" sz="1600" dirty="0">
                <a:latin typeface="Arial Narrow" panose="020B0606020202030204" pitchFamily="34" charset="0"/>
              </a:rPr>
              <a:t> </a:t>
            </a:r>
            <a:endParaRPr lang="en-US" sz="1600" dirty="0">
              <a:latin typeface="Arial Narrow" panose="020B0606020202030204" pitchFamily="34" charset="0"/>
            </a:endParaRPr>
          </a:p>
          <a:p>
            <a:pPr algn="just"/>
            <a:endParaRPr lang="en-US" sz="1200" b="1" dirty="0">
              <a:latin typeface="Arial Narrow" panose="020B0606020202030204" pitchFamily="34" charset="0"/>
            </a:endParaRPr>
          </a:p>
        </p:txBody>
      </p:sp>
      <p:sp>
        <p:nvSpPr>
          <p:cNvPr id="2" name="Rectangle 1"/>
          <p:cNvSpPr/>
          <p:nvPr/>
        </p:nvSpPr>
        <p:spPr>
          <a:xfrm>
            <a:off x="1901877" y="223601"/>
            <a:ext cx="7128654" cy="5909310"/>
          </a:xfrm>
          <a:prstGeom prst="rect">
            <a:avLst/>
          </a:prstGeom>
        </p:spPr>
        <p:txBody>
          <a:bodyPr wrap="square">
            <a:spAutoFit/>
          </a:bodyPr>
          <a:lstStyle/>
          <a:p>
            <a:pPr algn="l"/>
            <a:r>
              <a:rPr lang="ro-RO" sz="2000" b="1" dirty="0" smtClean="0">
                <a:latin typeface="Arial Black" panose="020B0A04020102020204" pitchFamily="34" charset="0"/>
              </a:rPr>
              <a:t>Utilizarea </a:t>
            </a:r>
            <a:r>
              <a:rPr lang="ro-RO" sz="2000" b="1" dirty="0">
                <a:latin typeface="Arial Black" panose="020B0A04020102020204" pitchFamily="34" charset="0"/>
              </a:rPr>
              <a:t>partajată a infrastructurii asociate </a:t>
            </a:r>
            <a:endParaRPr lang="ro-RO" sz="2000" b="1" dirty="0" smtClean="0">
              <a:latin typeface="Arial Black" panose="020B0A04020102020204" pitchFamily="34" charset="0"/>
            </a:endParaRPr>
          </a:p>
          <a:p>
            <a:pPr algn="l"/>
            <a:r>
              <a:rPr lang="ro-RO" sz="1600" dirty="0">
                <a:latin typeface="Arial Narrow" panose="020B0606020202030204" pitchFamily="34" charset="0"/>
              </a:rPr>
              <a:t> </a:t>
            </a:r>
            <a:endParaRPr lang="en-US" sz="1600" dirty="0">
              <a:latin typeface="Arial Narrow" panose="020B0606020202030204" pitchFamily="34" charset="0"/>
            </a:endParaRPr>
          </a:p>
          <a:p>
            <a:pPr marL="285750" indent="-285750" algn="l">
              <a:buFont typeface="Wingdings" panose="05000000000000000000" pitchFamily="2" charset="2"/>
              <a:buChar char="ü"/>
            </a:pPr>
            <a:r>
              <a:rPr lang="ro-RO" sz="1800" b="1" dirty="0">
                <a:latin typeface="Arial Narrow" panose="020B0606020202030204" pitchFamily="34" charset="0"/>
              </a:rPr>
              <a:t>Furnizorii </a:t>
            </a:r>
            <a:r>
              <a:rPr lang="ro-RO" sz="1800" b="1" dirty="0" smtClean="0">
                <a:latin typeface="Arial Narrow" panose="020B0606020202030204" pitchFamily="34" charset="0"/>
              </a:rPr>
              <a:t>de </a:t>
            </a:r>
            <a:r>
              <a:rPr lang="ro-RO" sz="1800" b="1" dirty="0">
                <a:latin typeface="Arial Narrow" panose="020B0606020202030204" pitchFamily="34" charset="0"/>
              </a:rPr>
              <a:t>comunicații electronice au dreptul de a negocia și încheia contracte de acces și utilizare partajată a elementelor de infrastructură </a:t>
            </a:r>
            <a:r>
              <a:rPr lang="ro-RO" sz="1800" b="1" dirty="0" smtClean="0">
                <a:latin typeface="Arial Narrow" panose="020B0606020202030204" pitchFamily="34" charset="0"/>
              </a:rPr>
              <a:t>asociată cu </a:t>
            </a:r>
            <a:r>
              <a:rPr lang="ro-RO" sz="1800" b="1" dirty="0">
                <a:latin typeface="Arial Narrow" panose="020B0606020202030204" pitchFamily="34" charset="0"/>
              </a:rPr>
              <a:t>persoanele care dețin sau controlează elemente de </a:t>
            </a:r>
            <a:r>
              <a:rPr lang="ro-RO" sz="1800" b="1" dirty="0" smtClean="0">
                <a:latin typeface="Arial Narrow" panose="020B0606020202030204" pitchFamily="34" charset="0"/>
              </a:rPr>
              <a:t>infrastructură;</a:t>
            </a:r>
          </a:p>
          <a:p>
            <a:pPr algn="l"/>
            <a:endParaRPr lang="ru-RU" sz="1800" b="1" dirty="0">
              <a:latin typeface="Arial Narrow" panose="020B0606020202030204" pitchFamily="34" charset="0"/>
            </a:endParaRPr>
          </a:p>
          <a:p>
            <a:pPr marL="285750" indent="-285750" algn="l">
              <a:buFont typeface="Wingdings" panose="05000000000000000000" pitchFamily="2" charset="2"/>
              <a:buChar char="ü"/>
            </a:pPr>
            <a:r>
              <a:rPr lang="ro-RO" sz="1800" b="1" dirty="0" smtClean="0">
                <a:latin typeface="Arial Narrow" panose="020B0606020202030204" pitchFamily="34" charset="0"/>
              </a:rPr>
              <a:t>Dacă </a:t>
            </a:r>
            <a:r>
              <a:rPr lang="ro-RO" sz="1800" b="1" dirty="0">
                <a:latin typeface="Arial Narrow" panose="020B0606020202030204" pitchFamily="34" charset="0"/>
              </a:rPr>
              <a:t>nu se ajunge la un acord în termen de 30 de zile lucrătoare de la data primirii unei solicitări ferme de negociere sau în cazul refuzului de negociere, oricare dintre părți se pot adresa la Agenție, care poate </a:t>
            </a:r>
            <a:r>
              <a:rPr lang="ro-RO" sz="1800" b="1" dirty="0" smtClean="0">
                <a:latin typeface="Arial Narrow" panose="020B0606020202030204" pitchFamily="34" charset="0"/>
              </a:rPr>
              <a:t>impune:</a:t>
            </a:r>
          </a:p>
          <a:p>
            <a:pPr marL="820738" indent="-285750" algn="l">
              <a:buFont typeface="Wingdings" panose="05000000000000000000" pitchFamily="2" charset="2"/>
              <a:buChar char="§"/>
            </a:pPr>
            <a:r>
              <a:rPr lang="ro-RO" sz="1800" i="1" dirty="0" smtClean="0">
                <a:latin typeface="Arial Narrow" panose="020B0606020202030204" pitchFamily="34" charset="0"/>
              </a:rPr>
              <a:t> </a:t>
            </a:r>
            <a:r>
              <a:rPr lang="ro-RO" sz="1800" i="1" dirty="0">
                <a:latin typeface="Arial Narrow" panose="020B0606020202030204" pitchFamily="34" charset="0"/>
              </a:rPr>
              <a:t>unui furnizor </a:t>
            </a:r>
            <a:r>
              <a:rPr lang="ro-RO" sz="1800" i="1" dirty="0" smtClean="0">
                <a:latin typeface="Arial Narrow" panose="020B0606020202030204" pitchFamily="34" charset="0"/>
              </a:rPr>
              <a:t>obligația </a:t>
            </a:r>
            <a:r>
              <a:rPr lang="ro-RO" sz="1800" i="1" dirty="0">
                <a:latin typeface="Arial Narrow" panose="020B0606020202030204" pitchFamily="34" charset="0"/>
              </a:rPr>
              <a:t>de a permite unui alt furnizor utilizarea partajată a elementelor de infrastructură asociată, dacă este </a:t>
            </a:r>
            <a:r>
              <a:rPr lang="ro-RO" sz="1800" i="1" dirty="0" smtClean="0">
                <a:latin typeface="Arial Narrow" panose="020B0606020202030204" pitchFamily="34" charset="0"/>
              </a:rPr>
              <a:t>posibilă </a:t>
            </a:r>
            <a:r>
              <a:rPr lang="ro-RO" sz="1800" i="1" dirty="0">
                <a:latin typeface="Arial Narrow" panose="020B0606020202030204" pitchFamily="34" charset="0"/>
              </a:rPr>
              <a:t>din punct de vedere tehnic și fezabil economic și este necesară în vederea protecției mediului, a igienei și a sănătății publice, a ordinii publice sau pentru îndeplinirea unor cerințe specifice de urbanism sau de amenajare a teritoriului.</a:t>
            </a:r>
            <a:endParaRPr lang="en-US" sz="1800" i="1" dirty="0">
              <a:latin typeface="Arial Narrow" panose="020B0606020202030204" pitchFamily="34" charset="0"/>
            </a:endParaRPr>
          </a:p>
          <a:p>
            <a:pPr lvl="0" algn="l"/>
            <a:endParaRPr lang="ru-RU" sz="1800" b="1" dirty="0" smtClean="0">
              <a:latin typeface="Arial Narrow" panose="020B0606020202030204" pitchFamily="34" charset="0"/>
            </a:endParaRPr>
          </a:p>
          <a:p>
            <a:pPr marL="285750" indent="-285750" algn="l">
              <a:buFont typeface="Wingdings" panose="05000000000000000000" pitchFamily="2" charset="2"/>
              <a:buChar char="ü"/>
            </a:pPr>
            <a:r>
              <a:rPr lang="ro-RO" sz="1800" b="1" i="1" dirty="0">
                <a:latin typeface="Arial Narrow" panose="020B0606020202030204" pitchFamily="34" charset="0"/>
              </a:rPr>
              <a:t>În aceste situații, Agenția stabilește și condițiile în care se realizează utilizarea partajată a infrastructurii asociate, inclusiv criteriile de partajare a costurilor. </a:t>
            </a:r>
            <a:endParaRPr lang="en-US" sz="1800" b="1" i="1" dirty="0">
              <a:latin typeface="Arial Narrow" panose="020B0606020202030204" pitchFamily="34" charset="0"/>
            </a:endParaRPr>
          </a:p>
        </p:txBody>
      </p:sp>
    </p:spTree>
    <p:extLst>
      <p:ext uri="{BB962C8B-B14F-4D97-AF65-F5344CB8AC3E}">
        <p14:creationId xmlns:p14="http://schemas.microsoft.com/office/powerpoint/2010/main" val="1477207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6627"/>
            <a:ext cx="1090613" cy="10181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963621" y="106627"/>
            <a:ext cx="7128654" cy="1015663"/>
          </a:xfrm>
          <a:prstGeom prst="rect">
            <a:avLst/>
          </a:prstGeom>
        </p:spPr>
        <p:txBody>
          <a:bodyPr wrap="square">
            <a:spAutoFit/>
          </a:bodyPr>
          <a:lstStyle/>
          <a:p>
            <a:pPr marL="285750" lvl="0" indent="-285750" algn="l">
              <a:buFont typeface="Wingdings" panose="05000000000000000000" pitchFamily="2" charset="2"/>
              <a:buChar char="v"/>
            </a:pPr>
            <a:endParaRPr lang="ru-RU" sz="1600" dirty="0" smtClean="0">
              <a:solidFill>
                <a:schemeClr val="accent4"/>
              </a:solidFill>
              <a:latin typeface="Arial Narrow" panose="020B0606020202030204" pitchFamily="34" charset="0"/>
            </a:endParaRPr>
          </a:p>
          <a:p>
            <a:pPr marL="285750" lvl="0" indent="-285750" algn="l">
              <a:buFont typeface="Wingdings" panose="05000000000000000000" pitchFamily="2" charset="2"/>
              <a:buChar char="v"/>
            </a:pPr>
            <a:endParaRPr lang="en-US" sz="1600" dirty="0">
              <a:solidFill>
                <a:schemeClr val="accent4"/>
              </a:solidFill>
              <a:latin typeface="Arial Narrow" panose="020B0606020202030204" pitchFamily="34" charset="0"/>
            </a:endParaRPr>
          </a:p>
          <a:p>
            <a:pPr algn="l"/>
            <a:r>
              <a:rPr lang="ru-RU" sz="1600" dirty="0">
                <a:latin typeface="Arial Narrow" panose="020B0606020202030204" pitchFamily="34" charset="0"/>
              </a:rPr>
              <a:t> </a:t>
            </a:r>
            <a:endParaRPr lang="en-US" sz="1600" dirty="0">
              <a:latin typeface="Arial Narrow" panose="020B0606020202030204" pitchFamily="34" charset="0"/>
            </a:endParaRPr>
          </a:p>
          <a:p>
            <a:pPr algn="just"/>
            <a:endParaRPr lang="en-US" sz="1200" b="1" dirty="0">
              <a:latin typeface="Arial Narrow" panose="020B060602020203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551177104"/>
              </p:ext>
            </p:extLst>
          </p:nvPr>
        </p:nvGraphicFramePr>
        <p:xfrm>
          <a:off x="2051720" y="836712"/>
          <a:ext cx="5544616" cy="1714627"/>
        </p:xfrm>
        <a:graphic>
          <a:graphicData uri="http://schemas.openxmlformats.org/drawingml/2006/table">
            <a:tbl>
              <a:tblPr firstRow="1" firstCol="1" bandRow="1">
                <a:tableStyleId>{5C22544A-7EE6-4342-B048-85BDC9FD1C3A}</a:tableStyleId>
              </a:tblPr>
              <a:tblGrid>
                <a:gridCol w="843790"/>
                <a:gridCol w="2108538"/>
                <a:gridCol w="2592288"/>
              </a:tblGrid>
              <a:tr h="452755">
                <a:tc>
                  <a:txBody>
                    <a:bodyPr/>
                    <a:lstStyle/>
                    <a:p>
                      <a:pPr algn="ctr">
                        <a:lnSpc>
                          <a:spcPct val="115000"/>
                        </a:lnSpc>
                        <a:spcAft>
                          <a:spcPts val="0"/>
                        </a:spcAft>
                      </a:pPr>
                      <a:r>
                        <a:rPr lang="ro-RO" sz="1200" dirty="0">
                          <a:effectLst/>
                        </a:rPr>
                        <a:t>Anul</a:t>
                      </a:r>
                      <a:endParaRPr lang="en-U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dirty="0">
                          <a:effectLst/>
                        </a:rPr>
                        <a:t>Numărul </a:t>
                      </a:r>
                      <a:endParaRPr lang="en-US" sz="1100" dirty="0">
                        <a:effectLst/>
                      </a:endParaRPr>
                    </a:p>
                    <a:p>
                      <a:pPr algn="ctr">
                        <a:lnSpc>
                          <a:spcPct val="115000"/>
                        </a:lnSpc>
                        <a:spcAft>
                          <a:spcPts val="0"/>
                        </a:spcAft>
                      </a:pPr>
                      <a:r>
                        <a:rPr lang="ro-RO" sz="1200" dirty="0">
                          <a:effectLst/>
                        </a:rPr>
                        <a:t>acordurilor de bază</a:t>
                      </a:r>
                      <a:endParaRPr lang="en-U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a:effectLst/>
                        </a:rPr>
                        <a:t>Numărul </a:t>
                      </a:r>
                      <a:endParaRPr lang="en-US" sz="1100">
                        <a:effectLst/>
                      </a:endParaRPr>
                    </a:p>
                    <a:p>
                      <a:pPr algn="ctr">
                        <a:lnSpc>
                          <a:spcPct val="115000"/>
                        </a:lnSpc>
                        <a:spcAft>
                          <a:spcPts val="0"/>
                        </a:spcAft>
                      </a:pPr>
                      <a:r>
                        <a:rPr lang="ro-RO" sz="1200">
                          <a:effectLst/>
                        </a:rPr>
                        <a:t>acordurilor adiționale</a:t>
                      </a:r>
                      <a:endParaRPr lang="en-US" sz="110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ro-RO" sz="1200">
                          <a:effectLst/>
                        </a:rPr>
                        <a:t>2013</a:t>
                      </a:r>
                      <a:endParaRPr lang="en-U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dirty="0">
                          <a:effectLst/>
                        </a:rPr>
                        <a:t>12</a:t>
                      </a:r>
                      <a:endParaRPr lang="en-US"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a:effectLst/>
                        </a:rPr>
                        <a:t>5</a:t>
                      </a:r>
                      <a:endParaRPr lang="en-US" sz="1100" b="1">
                        <a:effectLst/>
                        <a:latin typeface="Calibri"/>
                        <a:ea typeface="Calibri"/>
                        <a:cs typeface="Times New Roman"/>
                      </a:endParaRPr>
                    </a:p>
                  </a:txBody>
                  <a:tcPr marL="68580" marR="68580" marT="0" marB="0"/>
                </a:tc>
              </a:tr>
              <a:tr h="180975">
                <a:tc>
                  <a:txBody>
                    <a:bodyPr/>
                    <a:lstStyle/>
                    <a:p>
                      <a:pPr algn="ctr">
                        <a:lnSpc>
                          <a:spcPct val="115000"/>
                        </a:lnSpc>
                        <a:spcAft>
                          <a:spcPts val="0"/>
                        </a:spcAft>
                      </a:pPr>
                      <a:r>
                        <a:rPr lang="ro-RO" sz="1200">
                          <a:effectLst/>
                        </a:rPr>
                        <a:t>2014</a:t>
                      </a:r>
                      <a:endParaRPr lang="en-U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dirty="0">
                          <a:effectLst/>
                        </a:rPr>
                        <a:t>7</a:t>
                      </a:r>
                      <a:endParaRPr lang="en-US"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dirty="0">
                          <a:effectLst/>
                        </a:rPr>
                        <a:t>7</a:t>
                      </a:r>
                      <a:endParaRPr lang="en-US" sz="1100" b="1" dirty="0">
                        <a:effectLst/>
                        <a:latin typeface="Calibri"/>
                        <a:ea typeface="Calibri"/>
                        <a:cs typeface="Times New Roman"/>
                      </a:endParaRPr>
                    </a:p>
                  </a:txBody>
                  <a:tcPr marL="68580" marR="68580" marT="0" marB="0"/>
                </a:tc>
              </a:tr>
              <a:tr h="85725">
                <a:tc>
                  <a:txBody>
                    <a:bodyPr/>
                    <a:lstStyle/>
                    <a:p>
                      <a:pPr algn="ctr">
                        <a:lnSpc>
                          <a:spcPct val="115000"/>
                        </a:lnSpc>
                        <a:spcAft>
                          <a:spcPts val="0"/>
                        </a:spcAft>
                      </a:pPr>
                      <a:r>
                        <a:rPr lang="ro-RO" sz="1200">
                          <a:effectLst/>
                        </a:rPr>
                        <a:t>2015</a:t>
                      </a:r>
                      <a:endParaRPr lang="en-U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a:effectLst/>
                        </a:rPr>
                        <a:t>27</a:t>
                      </a:r>
                      <a:endParaRPr lang="en-US" sz="1100" b="1">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dirty="0">
                          <a:effectLst/>
                        </a:rPr>
                        <a:t>28</a:t>
                      </a:r>
                      <a:endParaRPr lang="en-US" sz="1100" b="1" dirty="0">
                        <a:effectLst/>
                        <a:latin typeface="Calibri"/>
                        <a:ea typeface="Calibri"/>
                        <a:cs typeface="Times New Roman"/>
                      </a:endParaRPr>
                    </a:p>
                  </a:txBody>
                  <a:tcPr marL="68580" marR="68580" marT="0" marB="0"/>
                </a:tc>
              </a:tr>
              <a:tr h="116840">
                <a:tc>
                  <a:txBody>
                    <a:bodyPr/>
                    <a:lstStyle/>
                    <a:p>
                      <a:pPr algn="ctr">
                        <a:lnSpc>
                          <a:spcPct val="115000"/>
                        </a:lnSpc>
                        <a:spcAft>
                          <a:spcPts val="0"/>
                        </a:spcAft>
                      </a:pPr>
                      <a:r>
                        <a:rPr lang="ro-RO" sz="1200">
                          <a:effectLst/>
                        </a:rPr>
                        <a:t>2016</a:t>
                      </a:r>
                      <a:endParaRPr lang="en-U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a:effectLst/>
                        </a:rPr>
                        <a:t>3</a:t>
                      </a:r>
                      <a:endParaRPr lang="en-US" sz="1100" b="1">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dirty="0">
                          <a:effectLst/>
                        </a:rPr>
                        <a:t>42</a:t>
                      </a:r>
                      <a:endParaRPr lang="en-US" sz="1100" b="1" dirty="0">
                        <a:effectLst/>
                        <a:latin typeface="Calibri"/>
                        <a:ea typeface="Calibri"/>
                        <a:cs typeface="Times New Roman"/>
                      </a:endParaRPr>
                    </a:p>
                  </a:txBody>
                  <a:tcPr marL="68580" marR="68580" marT="0" marB="0"/>
                </a:tc>
              </a:tr>
              <a:tr h="62230">
                <a:tc>
                  <a:txBody>
                    <a:bodyPr/>
                    <a:lstStyle/>
                    <a:p>
                      <a:pPr algn="ctr">
                        <a:lnSpc>
                          <a:spcPct val="115000"/>
                        </a:lnSpc>
                        <a:spcAft>
                          <a:spcPts val="0"/>
                        </a:spcAft>
                      </a:pPr>
                      <a:r>
                        <a:rPr lang="ro-RO" sz="1200" dirty="0">
                          <a:effectLst/>
                        </a:rPr>
                        <a:t>2017</a:t>
                      </a:r>
                      <a:endParaRPr lang="en-U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a:effectLst/>
                        </a:rPr>
                        <a:t>1</a:t>
                      </a:r>
                      <a:endParaRPr lang="en-US" sz="1100" b="1">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dirty="0">
                          <a:effectLst/>
                        </a:rPr>
                        <a:t>15</a:t>
                      </a:r>
                      <a:endParaRPr lang="en-US" sz="1100" b="1" dirty="0">
                        <a:effectLst/>
                        <a:latin typeface="Calibri"/>
                        <a:ea typeface="Calibri"/>
                        <a:cs typeface="Times New Roman"/>
                      </a:endParaRPr>
                    </a:p>
                  </a:txBody>
                  <a:tcPr marL="68580" marR="68580" marT="0" marB="0"/>
                </a:tc>
              </a:tr>
              <a:tr h="200025">
                <a:tc>
                  <a:txBody>
                    <a:bodyPr/>
                    <a:lstStyle/>
                    <a:p>
                      <a:pPr algn="ctr">
                        <a:lnSpc>
                          <a:spcPct val="115000"/>
                        </a:lnSpc>
                        <a:spcAft>
                          <a:spcPts val="0"/>
                        </a:spcAft>
                      </a:pPr>
                      <a:r>
                        <a:rPr lang="ro-RO" sz="1200" dirty="0">
                          <a:solidFill>
                            <a:schemeClr val="bg1"/>
                          </a:solidFill>
                          <a:effectLst/>
                        </a:rPr>
                        <a:t>Total</a:t>
                      </a:r>
                      <a:endParaRPr lang="en-US" sz="11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dirty="0">
                          <a:solidFill>
                            <a:srgbClr val="C00000"/>
                          </a:solidFill>
                          <a:effectLst/>
                        </a:rPr>
                        <a:t>50</a:t>
                      </a:r>
                      <a:endParaRPr lang="en-US" sz="1100" b="1" dirty="0">
                        <a:solidFill>
                          <a:srgbClr val="C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dirty="0">
                          <a:solidFill>
                            <a:srgbClr val="C00000"/>
                          </a:solidFill>
                          <a:effectLst/>
                        </a:rPr>
                        <a:t>97</a:t>
                      </a:r>
                      <a:endParaRPr lang="en-US" sz="1100" b="1" dirty="0">
                        <a:solidFill>
                          <a:srgbClr val="C00000"/>
                        </a:solidFill>
                        <a:effectLst/>
                        <a:latin typeface="Calibri"/>
                        <a:ea typeface="Calibri"/>
                        <a:cs typeface="Times New Roman"/>
                      </a:endParaRPr>
                    </a:p>
                  </a:txBody>
                  <a:tcPr marL="68580" marR="68580" marT="0" marB="0"/>
                </a:tc>
              </a:tr>
            </a:tbl>
          </a:graphicData>
        </a:graphic>
      </p:graphicFrame>
      <p:sp>
        <p:nvSpPr>
          <p:cNvPr id="13" name="Rectangle 3"/>
          <p:cNvSpPr>
            <a:spLocks noGrp="1" noChangeArrowheads="1"/>
          </p:cNvSpPr>
          <p:nvPr>
            <p:ph type="ctrTitle"/>
          </p:nvPr>
        </p:nvSpPr>
        <p:spPr bwMode="auto">
          <a:xfrm>
            <a:off x="1963621" y="239078"/>
            <a:ext cx="62968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a:tabLst>
                <a:tab pos="1350963" algn="l"/>
              </a:tabLst>
              <a:defRPr>
                <a:solidFill>
                  <a:schemeClr val="tx1"/>
                </a:solidFill>
                <a:latin typeface="Arial" pitchFamily="34" charset="0"/>
                <a:cs typeface="Arial" pitchFamily="34" charset="0"/>
              </a:defRPr>
            </a:lvl1pPr>
            <a:lvl2pPr algn="l">
              <a:tabLst>
                <a:tab pos="1350963" algn="l"/>
              </a:tabLst>
              <a:defRPr>
                <a:solidFill>
                  <a:schemeClr val="tx1"/>
                </a:solidFill>
                <a:latin typeface="Arial" pitchFamily="34" charset="0"/>
                <a:cs typeface="Arial" pitchFamily="34" charset="0"/>
              </a:defRPr>
            </a:lvl2pPr>
            <a:lvl3pPr algn="l">
              <a:tabLst>
                <a:tab pos="1350963" algn="l"/>
              </a:tabLst>
              <a:defRPr>
                <a:solidFill>
                  <a:schemeClr val="tx1"/>
                </a:solidFill>
                <a:latin typeface="Arial" pitchFamily="34" charset="0"/>
                <a:cs typeface="Arial" pitchFamily="34" charset="0"/>
              </a:defRPr>
            </a:lvl3pPr>
            <a:lvl4pPr algn="l">
              <a:tabLst>
                <a:tab pos="1350963" algn="l"/>
              </a:tabLst>
              <a:defRPr>
                <a:solidFill>
                  <a:schemeClr val="tx1"/>
                </a:solidFill>
                <a:latin typeface="Arial" pitchFamily="34" charset="0"/>
                <a:cs typeface="Arial" pitchFamily="34" charset="0"/>
              </a:defRPr>
            </a:lvl4pPr>
            <a:lvl5pPr algn="l">
              <a:tabLst>
                <a:tab pos="1350963" algn="l"/>
              </a:tabLst>
              <a:defRPr>
                <a:solidFill>
                  <a:schemeClr val="tx1"/>
                </a:solidFill>
                <a:latin typeface="Arial" pitchFamily="34" charset="0"/>
                <a:cs typeface="Arial" pitchFamily="34" charset="0"/>
              </a:defRPr>
            </a:lvl5pPr>
            <a:lvl6pPr fontAlgn="base">
              <a:spcBef>
                <a:spcPct val="0"/>
              </a:spcBef>
              <a:spcAft>
                <a:spcPct val="0"/>
              </a:spcAft>
              <a:tabLst>
                <a:tab pos="1350963" algn="l"/>
              </a:tabLst>
              <a:defRPr>
                <a:solidFill>
                  <a:schemeClr val="tx1"/>
                </a:solidFill>
                <a:latin typeface="Arial" pitchFamily="34" charset="0"/>
                <a:cs typeface="Arial" pitchFamily="34" charset="0"/>
              </a:defRPr>
            </a:lvl6pPr>
            <a:lvl7pPr fontAlgn="base">
              <a:spcBef>
                <a:spcPct val="0"/>
              </a:spcBef>
              <a:spcAft>
                <a:spcPct val="0"/>
              </a:spcAft>
              <a:tabLst>
                <a:tab pos="1350963" algn="l"/>
              </a:tabLst>
              <a:defRPr>
                <a:solidFill>
                  <a:schemeClr val="tx1"/>
                </a:solidFill>
                <a:latin typeface="Arial" pitchFamily="34" charset="0"/>
                <a:cs typeface="Arial" pitchFamily="34" charset="0"/>
              </a:defRPr>
            </a:lvl7pPr>
            <a:lvl8pPr fontAlgn="base">
              <a:spcBef>
                <a:spcPct val="0"/>
              </a:spcBef>
              <a:spcAft>
                <a:spcPct val="0"/>
              </a:spcAft>
              <a:tabLst>
                <a:tab pos="1350963" algn="l"/>
              </a:tabLst>
              <a:defRPr>
                <a:solidFill>
                  <a:schemeClr val="tx1"/>
                </a:solidFill>
                <a:latin typeface="Arial" pitchFamily="34" charset="0"/>
                <a:cs typeface="Arial" pitchFamily="34" charset="0"/>
              </a:defRPr>
            </a:lvl8pPr>
            <a:lvl9pPr fontAlgn="base">
              <a:spcBef>
                <a:spcPct val="0"/>
              </a:spcBef>
              <a:spcAft>
                <a:spcPct val="0"/>
              </a:spcAft>
              <a:tabLst>
                <a:tab pos="13509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350963" algn="l"/>
              </a:tabLst>
            </a:pPr>
            <a:r>
              <a:rPr kumimoji="0" lang="ro-RO" altLang="en-US" sz="1400" b="1" i="1" u="none" strike="noStrike" cap="none" normalizeH="0" baseline="0" dirty="0" smtClean="0">
                <a:ln>
                  <a:noFill/>
                </a:ln>
                <a:effectLst/>
                <a:latin typeface="Arial Narrow" panose="020B0606020202030204" pitchFamily="34" charset="0"/>
                <a:ea typeface="Calibri" pitchFamily="34" charset="0"/>
                <a:cs typeface="Times New Roman" pitchFamily="18" charset="0"/>
              </a:rPr>
              <a:t>TOTAL acorduri </a:t>
            </a:r>
            <a:r>
              <a:rPr kumimoji="0" lang="ro-RO" altLang="en-US" sz="1400" b="1" i="1" u="none" strike="noStrike" cap="none" normalizeH="0" baseline="0" dirty="0" smtClean="0">
                <a:ln>
                  <a:noFill/>
                </a:ln>
                <a:effectLst/>
                <a:latin typeface="Arial Narrow" panose="020B0606020202030204" pitchFamily="34" charset="0"/>
                <a:ea typeface="Times New Roman" pitchFamily="18" charset="0"/>
                <a:cs typeface="Times New Roman" pitchFamily="18" charset="0"/>
              </a:rPr>
              <a:t>de utilizare a infrastructurii de canalizație ale </a:t>
            </a:r>
            <a:r>
              <a:rPr kumimoji="0" lang="ro-RO" altLang="en-US" sz="1400" b="1" i="1" u="none" strike="noStrike" cap="none" normalizeH="0" baseline="0" dirty="0" err="1" smtClean="0">
                <a:ln>
                  <a:noFill/>
                </a:ln>
                <a:effectLst/>
                <a:latin typeface="Arial Narrow" panose="020B0606020202030204" pitchFamily="34" charset="0"/>
                <a:ea typeface="Times New Roman" pitchFamily="18" charset="0"/>
                <a:cs typeface="Times New Roman" pitchFamily="18" charset="0"/>
              </a:rPr>
              <a:t>Moldtelecom</a:t>
            </a:r>
            <a:r>
              <a:rPr kumimoji="0" lang="ro-RO" altLang="en-US" sz="1400" b="1" i="1" u="none" strike="noStrike" cap="none" normalizeH="0" baseline="0" dirty="0" smtClean="0">
                <a:ln>
                  <a:noFill/>
                </a:ln>
                <a:effectLst/>
                <a:latin typeface="Arial Narrow" panose="020B0606020202030204" pitchFamily="34" charset="0"/>
                <a:ea typeface="Times New Roman" pitchFamily="18" charset="0"/>
                <a:cs typeface="Times New Roman" pitchFamily="18" charset="0"/>
              </a:rPr>
              <a:t> pentru anii 2013-2017 (prin prisma obligațiilor speciale preventive impuse)</a:t>
            </a:r>
            <a:endParaRPr kumimoji="0" lang="ro-RO" altLang="en-US" sz="1400" b="0" i="0" u="none" strike="noStrike" cap="none" normalizeH="0" baseline="0" dirty="0" smtClean="0">
              <a:ln>
                <a:noFill/>
              </a:ln>
              <a:effectLst/>
              <a:latin typeface="Arial Narrow" panose="020B060602020203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537881128"/>
              </p:ext>
            </p:extLst>
          </p:nvPr>
        </p:nvGraphicFramePr>
        <p:xfrm>
          <a:off x="2051720" y="3086418"/>
          <a:ext cx="5616625" cy="1718996"/>
        </p:xfrm>
        <a:graphic>
          <a:graphicData uri="http://schemas.openxmlformats.org/drawingml/2006/table">
            <a:tbl>
              <a:tblPr firstRow="1" firstCol="1" bandRow="1">
                <a:tableStyleId>{5C22544A-7EE6-4342-B048-85BDC9FD1C3A}</a:tableStyleId>
              </a:tblPr>
              <a:tblGrid>
                <a:gridCol w="871663"/>
                <a:gridCol w="2080665"/>
                <a:gridCol w="2664297"/>
              </a:tblGrid>
              <a:tr h="452755">
                <a:tc>
                  <a:txBody>
                    <a:bodyPr/>
                    <a:lstStyle/>
                    <a:p>
                      <a:pPr algn="ctr">
                        <a:lnSpc>
                          <a:spcPct val="115000"/>
                        </a:lnSpc>
                        <a:spcAft>
                          <a:spcPts val="0"/>
                        </a:spcAft>
                      </a:pPr>
                      <a:r>
                        <a:rPr lang="ro-RO" sz="1200" dirty="0">
                          <a:effectLst/>
                        </a:rPr>
                        <a:t>Anul</a:t>
                      </a:r>
                      <a:endParaRPr lang="en-U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a:effectLst/>
                        </a:rPr>
                        <a:t>Numărul </a:t>
                      </a:r>
                      <a:endParaRPr lang="en-US" sz="1100">
                        <a:effectLst/>
                      </a:endParaRPr>
                    </a:p>
                    <a:p>
                      <a:pPr algn="ctr">
                        <a:lnSpc>
                          <a:spcPct val="115000"/>
                        </a:lnSpc>
                        <a:spcAft>
                          <a:spcPts val="0"/>
                        </a:spcAft>
                      </a:pPr>
                      <a:r>
                        <a:rPr lang="ro-RO" sz="1200">
                          <a:effectLst/>
                        </a:rPr>
                        <a:t>acordurilor de bază</a:t>
                      </a:r>
                      <a:endParaRPr lang="en-U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dirty="0">
                          <a:effectLst/>
                        </a:rPr>
                        <a:t>Numărul </a:t>
                      </a:r>
                      <a:endParaRPr lang="en-US" sz="1100" dirty="0">
                        <a:effectLst/>
                      </a:endParaRPr>
                    </a:p>
                    <a:p>
                      <a:pPr algn="ctr">
                        <a:lnSpc>
                          <a:spcPct val="115000"/>
                        </a:lnSpc>
                        <a:spcAft>
                          <a:spcPts val="0"/>
                        </a:spcAft>
                      </a:pPr>
                      <a:r>
                        <a:rPr lang="ro-RO" sz="1200" dirty="0">
                          <a:effectLst/>
                        </a:rPr>
                        <a:t>acordurilor adiționale</a:t>
                      </a:r>
                      <a:endParaRPr lang="en-US" sz="11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ro-RO" sz="1200">
                          <a:effectLst/>
                        </a:rPr>
                        <a:t>2013</a:t>
                      </a:r>
                      <a:endParaRPr lang="en-U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dirty="0">
                          <a:effectLst/>
                        </a:rPr>
                        <a:t>1</a:t>
                      </a:r>
                      <a:endParaRPr lang="en-US"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a:effectLst/>
                        </a:rPr>
                        <a:t>-</a:t>
                      </a:r>
                      <a:endParaRPr lang="en-US" sz="1100" b="1">
                        <a:effectLst/>
                        <a:latin typeface="Calibri"/>
                        <a:ea typeface="Calibri"/>
                        <a:cs typeface="Times New Roman"/>
                      </a:endParaRPr>
                    </a:p>
                  </a:txBody>
                  <a:tcPr marL="68580" marR="68580" marT="0" marB="0"/>
                </a:tc>
              </a:tr>
              <a:tr h="214681">
                <a:tc>
                  <a:txBody>
                    <a:bodyPr/>
                    <a:lstStyle/>
                    <a:p>
                      <a:pPr algn="ctr">
                        <a:lnSpc>
                          <a:spcPct val="115000"/>
                        </a:lnSpc>
                        <a:spcAft>
                          <a:spcPts val="0"/>
                        </a:spcAft>
                      </a:pPr>
                      <a:r>
                        <a:rPr lang="ro-RO" sz="1200">
                          <a:effectLst/>
                        </a:rPr>
                        <a:t>2014</a:t>
                      </a:r>
                      <a:endParaRPr lang="en-U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dirty="0">
                          <a:effectLst/>
                        </a:rPr>
                        <a:t>2</a:t>
                      </a:r>
                      <a:endParaRPr lang="en-US"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a:effectLst/>
                        </a:rPr>
                        <a:t>-</a:t>
                      </a:r>
                      <a:endParaRPr lang="en-US" sz="1100" b="1">
                        <a:effectLst/>
                        <a:latin typeface="Calibri"/>
                        <a:ea typeface="Calibri"/>
                        <a:cs typeface="Times New Roman"/>
                      </a:endParaRPr>
                    </a:p>
                  </a:txBody>
                  <a:tcPr marL="68580" marR="68580" marT="0" marB="0"/>
                </a:tc>
              </a:tr>
              <a:tr h="85725">
                <a:tc>
                  <a:txBody>
                    <a:bodyPr/>
                    <a:lstStyle/>
                    <a:p>
                      <a:pPr algn="ctr">
                        <a:lnSpc>
                          <a:spcPct val="115000"/>
                        </a:lnSpc>
                        <a:spcAft>
                          <a:spcPts val="0"/>
                        </a:spcAft>
                      </a:pPr>
                      <a:r>
                        <a:rPr lang="ro-RO" sz="1200">
                          <a:effectLst/>
                        </a:rPr>
                        <a:t>2015</a:t>
                      </a:r>
                      <a:endParaRPr lang="en-U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a:effectLst/>
                        </a:rPr>
                        <a:t>9</a:t>
                      </a:r>
                      <a:endParaRPr lang="en-US" sz="1100" b="1">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dirty="0">
                          <a:effectLst/>
                        </a:rPr>
                        <a:t>-</a:t>
                      </a:r>
                      <a:endParaRPr lang="en-US" sz="1100" b="1" dirty="0">
                        <a:effectLst/>
                        <a:latin typeface="Calibri"/>
                        <a:ea typeface="Calibri"/>
                        <a:cs typeface="Times New Roman"/>
                      </a:endParaRPr>
                    </a:p>
                  </a:txBody>
                  <a:tcPr marL="68580" marR="68580" marT="0" marB="0"/>
                </a:tc>
              </a:tr>
              <a:tr h="95250">
                <a:tc>
                  <a:txBody>
                    <a:bodyPr/>
                    <a:lstStyle/>
                    <a:p>
                      <a:pPr algn="ctr">
                        <a:lnSpc>
                          <a:spcPct val="115000"/>
                        </a:lnSpc>
                        <a:spcAft>
                          <a:spcPts val="0"/>
                        </a:spcAft>
                      </a:pPr>
                      <a:r>
                        <a:rPr lang="ro-RO" sz="1200">
                          <a:effectLst/>
                        </a:rPr>
                        <a:t>2016</a:t>
                      </a:r>
                      <a:endParaRPr lang="en-U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a:effectLst/>
                        </a:rPr>
                        <a:t>5</a:t>
                      </a:r>
                      <a:endParaRPr lang="en-US" sz="1100" b="1">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dirty="0">
                          <a:effectLst/>
                        </a:rPr>
                        <a:t>18</a:t>
                      </a:r>
                      <a:endParaRPr lang="en-US" sz="1100" b="1" dirty="0">
                        <a:effectLst/>
                        <a:latin typeface="Calibri"/>
                        <a:ea typeface="Calibri"/>
                        <a:cs typeface="Times New Roman"/>
                      </a:endParaRPr>
                    </a:p>
                  </a:txBody>
                  <a:tcPr marL="68580" marR="68580" marT="0" marB="0"/>
                </a:tc>
              </a:tr>
              <a:tr h="83820">
                <a:tc>
                  <a:txBody>
                    <a:bodyPr/>
                    <a:lstStyle/>
                    <a:p>
                      <a:pPr algn="ctr">
                        <a:lnSpc>
                          <a:spcPct val="115000"/>
                        </a:lnSpc>
                        <a:spcAft>
                          <a:spcPts val="0"/>
                        </a:spcAft>
                      </a:pPr>
                      <a:r>
                        <a:rPr lang="ro-RO" sz="1200" dirty="0">
                          <a:effectLst/>
                        </a:rPr>
                        <a:t>2017</a:t>
                      </a:r>
                      <a:endParaRPr lang="en-US" sz="1100" dirty="0">
                        <a:effectLst/>
                        <a:latin typeface="Calibri"/>
                        <a:ea typeface="Calibri"/>
                        <a:cs typeface="Times New Roman"/>
                      </a:endParaRPr>
                    </a:p>
                  </a:txBody>
                  <a:tcPr marL="68580" marR="68580" marT="0" marB="0"/>
                </a:tc>
                <a:tc>
                  <a:txBody>
                    <a:bodyPr/>
                    <a:lstStyle/>
                    <a:p>
                      <a:pPr indent="42545" algn="ctr">
                        <a:lnSpc>
                          <a:spcPct val="115000"/>
                        </a:lnSpc>
                        <a:spcAft>
                          <a:spcPts val="0"/>
                        </a:spcAft>
                      </a:pPr>
                      <a:r>
                        <a:rPr lang="ro-RO" sz="1200" b="1">
                          <a:effectLst/>
                        </a:rPr>
                        <a:t>2</a:t>
                      </a:r>
                      <a:endParaRPr lang="en-US" sz="1100" b="1">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dirty="0">
                          <a:effectLst/>
                        </a:rPr>
                        <a:t>5</a:t>
                      </a:r>
                      <a:endParaRPr lang="en-US" sz="1100" b="1" dirty="0">
                        <a:effectLst/>
                        <a:latin typeface="Calibri"/>
                        <a:ea typeface="Calibri"/>
                        <a:cs typeface="Times New Roman"/>
                      </a:endParaRPr>
                    </a:p>
                  </a:txBody>
                  <a:tcPr marL="68580" marR="68580" marT="0" marB="0"/>
                </a:tc>
              </a:tr>
              <a:tr h="161925">
                <a:tc>
                  <a:txBody>
                    <a:bodyPr/>
                    <a:lstStyle/>
                    <a:p>
                      <a:pPr algn="ctr">
                        <a:lnSpc>
                          <a:spcPct val="115000"/>
                        </a:lnSpc>
                        <a:spcAft>
                          <a:spcPts val="0"/>
                        </a:spcAft>
                      </a:pPr>
                      <a:r>
                        <a:rPr lang="ro-RO" sz="1200" dirty="0">
                          <a:solidFill>
                            <a:schemeClr val="bg1"/>
                          </a:solidFill>
                          <a:effectLst/>
                        </a:rPr>
                        <a:t>Total</a:t>
                      </a:r>
                      <a:endParaRPr lang="en-US" sz="1100" dirty="0">
                        <a:solidFill>
                          <a:schemeClr val="bg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dirty="0">
                          <a:solidFill>
                            <a:srgbClr val="C00000"/>
                          </a:solidFill>
                          <a:effectLst/>
                        </a:rPr>
                        <a:t>19</a:t>
                      </a:r>
                      <a:endParaRPr lang="en-US" sz="1100" b="1" dirty="0">
                        <a:solidFill>
                          <a:srgbClr val="C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dirty="0">
                          <a:solidFill>
                            <a:srgbClr val="C00000"/>
                          </a:solidFill>
                          <a:effectLst/>
                        </a:rPr>
                        <a:t>23</a:t>
                      </a:r>
                      <a:endParaRPr lang="en-US" sz="1100" b="1" dirty="0">
                        <a:solidFill>
                          <a:srgbClr val="C00000"/>
                        </a:solidFill>
                        <a:effectLst/>
                        <a:latin typeface="Calibri"/>
                        <a:ea typeface="Calibri"/>
                        <a:cs typeface="Times New Roman"/>
                      </a:endParaRPr>
                    </a:p>
                  </a:txBody>
                  <a:tcPr marL="68580" marR="68580" marT="0" marB="0"/>
                </a:tc>
              </a:tr>
            </a:tbl>
          </a:graphicData>
        </a:graphic>
      </p:graphicFrame>
      <p:sp>
        <p:nvSpPr>
          <p:cNvPr id="15" name="Rectangle 14"/>
          <p:cNvSpPr/>
          <p:nvPr/>
        </p:nvSpPr>
        <p:spPr>
          <a:xfrm>
            <a:off x="1955937" y="4791635"/>
            <a:ext cx="7000867" cy="307777"/>
          </a:xfrm>
          <a:prstGeom prst="rect">
            <a:avLst/>
          </a:prstGeom>
        </p:spPr>
        <p:txBody>
          <a:bodyPr wrap="square">
            <a:spAutoFit/>
          </a:bodyPr>
          <a:lstStyle/>
          <a:p>
            <a:pPr algn="l"/>
            <a:r>
              <a:rPr lang="ro-RO" sz="1400" b="1" i="1" dirty="0">
                <a:latin typeface="Arial Narrow" panose="020B0606020202030204" pitchFamily="34" charset="0"/>
              </a:rPr>
              <a:t>Numărul de site-uri (</a:t>
            </a:r>
            <a:r>
              <a:rPr lang="ro-RO" sz="1400" b="1" i="1" dirty="0" smtClean="0">
                <a:latin typeface="Arial Narrow" panose="020B0606020202030204" pitchFamily="34" charset="0"/>
              </a:rPr>
              <a:t>pilonete) </a:t>
            </a:r>
            <a:r>
              <a:rPr lang="ro-RO" sz="1400" b="1" i="1" dirty="0">
                <a:latin typeface="Arial Narrow" panose="020B0606020202030204" pitchFamily="34" charset="0"/>
              </a:rPr>
              <a:t>luate în chirie și date în chirie </a:t>
            </a:r>
            <a:r>
              <a:rPr lang="ro-RO" sz="1400" b="1" i="1" dirty="0" smtClean="0">
                <a:latin typeface="Arial Narrow" panose="020B0606020202030204" pitchFamily="34" charset="0"/>
              </a:rPr>
              <a:t>de către furnizorii mobili</a:t>
            </a:r>
            <a:endParaRPr lang="en-US" sz="1400" dirty="0">
              <a:latin typeface="Arial Narrow" panose="020B060602020203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536535085"/>
              </p:ext>
            </p:extLst>
          </p:nvPr>
        </p:nvGraphicFramePr>
        <p:xfrm>
          <a:off x="2123728" y="5084023"/>
          <a:ext cx="5544616" cy="1647444"/>
        </p:xfrm>
        <a:graphic>
          <a:graphicData uri="http://schemas.openxmlformats.org/drawingml/2006/table">
            <a:tbl>
              <a:tblPr firstRow="1" firstCol="1" bandRow="1">
                <a:tableStyleId>{5C22544A-7EE6-4342-B048-85BDC9FD1C3A}</a:tableStyleId>
              </a:tblPr>
              <a:tblGrid>
                <a:gridCol w="1232482"/>
                <a:gridCol w="1143693"/>
                <a:gridCol w="1073857"/>
                <a:gridCol w="2094584"/>
              </a:tblGrid>
              <a:tr h="341630">
                <a:tc rowSpan="2">
                  <a:txBody>
                    <a:bodyPr/>
                    <a:lstStyle/>
                    <a:p>
                      <a:pPr algn="ctr">
                        <a:lnSpc>
                          <a:spcPct val="115000"/>
                        </a:lnSpc>
                        <a:spcAft>
                          <a:spcPts val="0"/>
                        </a:spcAft>
                      </a:pPr>
                      <a:r>
                        <a:rPr lang="ro-RO" sz="1200" dirty="0">
                          <a:effectLst/>
                        </a:rPr>
                        <a:t>Denumirea</a:t>
                      </a:r>
                      <a:endParaRPr lang="en-US" sz="1100" dirty="0">
                        <a:effectLst/>
                      </a:endParaRPr>
                    </a:p>
                    <a:p>
                      <a:pPr algn="ctr">
                        <a:lnSpc>
                          <a:spcPct val="115000"/>
                        </a:lnSpc>
                        <a:spcAft>
                          <a:spcPts val="0"/>
                        </a:spcAft>
                      </a:pPr>
                      <a:r>
                        <a:rPr lang="ro-RO" sz="1200" dirty="0">
                          <a:effectLst/>
                        </a:rPr>
                        <a:t>furnizorului</a:t>
                      </a:r>
                      <a:endParaRPr lang="en-US" sz="1100" dirty="0">
                        <a:effectLst/>
                        <a:latin typeface="Calibri"/>
                        <a:ea typeface="Calibri"/>
                        <a:cs typeface="Times New Roman"/>
                      </a:endParaRPr>
                    </a:p>
                  </a:txBody>
                  <a:tcPr marL="68580" marR="68580" marT="0" marB="0"/>
                </a:tc>
                <a:tc gridSpan="2">
                  <a:txBody>
                    <a:bodyPr/>
                    <a:lstStyle/>
                    <a:p>
                      <a:pPr algn="ctr">
                        <a:lnSpc>
                          <a:spcPct val="115000"/>
                        </a:lnSpc>
                        <a:spcAft>
                          <a:spcPts val="0"/>
                        </a:spcAft>
                      </a:pPr>
                      <a:r>
                        <a:rPr lang="ro-RO" sz="1200" dirty="0">
                          <a:effectLst/>
                        </a:rPr>
                        <a:t>Număr de site-uri</a:t>
                      </a:r>
                      <a:endParaRPr lang="en-US" sz="1100" dirty="0">
                        <a:effectLst/>
                      </a:endParaRPr>
                    </a:p>
                    <a:p>
                      <a:pPr algn="ctr">
                        <a:lnSpc>
                          <a:spcPct val="115000"/>
                        </a:lnSpc>
                        <a:spcAft>
                          <a:spcPts val="0"/>
                        </a:spcAft>
                      </a:pPr>
                      <a:r>
                        <a:rPr lang="ro-RO" sz="1200" dirty="0">
                          <a:effectLst/>
                        </a:rPr>
                        <a:t>închiriate (unități)</a:t>
                      </a:r>
                      <a:endParaRPr lang="en-US" sz="1100" dirty="0">
                        <a:effectLst/>
                        <a:latin typeface="Calibri"/>
                        <a:ea typeface="Calibri"/>
                        <a:cs typeface="Times New Roman"/>
                      </a:endParaRPr>
                    </a:p>
                  </a:txBody>
                  <a:tcPr marL="68580" marR="68580" marT="0" marB="0"/>
                </a:tc>
                <a:tc hMerge="1">
                  <a:txBody>
                    <a:bodyPr/>
                    <a:lstStyle/>
                    <a:p>
                      <a:endParaRPr lang="en-US"/>
                    </a:p>
                  </a:txBody>
                  <a:tcPr/>
                </a:tc>
                <a:tc rowSpan="2">
                  <a:txBody>
                    <a:bodyPr/>
                    <a:lstStyle/>
                    <a:p>
                      <a:pPr algn="ctr">
                        <a:lnSpc>
                          <a:spcPct val="115000"/>
                        </a:lnSpc>
                        <a:spcAft>
                          <a:spcPts val="0"/>
                        </a:spcAft>
                      </a:pPr>
                      <a:r>
                        <a:rPr lang="ro-RO" sz="1200" dirty="0">
                          <a:effectLst/>
                        </a:rPr>
                        <a:t>Număr de site-uri</a:t>
                      </a:r>
                      <a:endParaRPr lang="en-US" sz="1100" dirty="0">
                        <a:effectLst/>
                      </a:endParaRPr>
                    </a:p>
                    <a:p>
                      <a:pPr algn="ctr">
                        <a:lnSpc>
                          <a:spcPct val="115000"/>
                        </a:lnSpc>
                        <a:spcAft>
                          <a:spcPts val="0"/>
                        </a:spcAft>
                      </a:pPr>
                      <a:r>
                        <a:rPr lang="ro-RO" sz="1200" dirty="0">
                          <a:effectLst/>
                        </a:rPr>
                        <a:t>date în chirie altor furnizori</a:t>
                      </a:r>
                      <a:endParaRPr lang="en-US" sz="1100" dirty="0">
                        <a:effectLst/>
                      </a:endParaRPr>
                    </a:p>
                    <a:p>
                      <a:pPr algn="ctr">
                        <a:lnSpc>
                          <a:spcPct val="115000"/>
                        </a:lnSpc>
                        <a:spcAft>
                          <a:spcPts val="0"/>
                        </a:spcAft>
                      </a:pPr>
                      <a:r>
                        <a:rPr lang="ro-RO" sz="1200" dirty="0">
                          <a:effectLst/>
                        </a:rPr>
                        <a:t>(unități)</a:t>
                      </a:r>
                      <a:endParaRPr lang="en-US" sz="1100" dirty="0">
                        <a:effectLst/>
                        <a:latin typeface="Calibri"/>
                        <a:ea typeface="Calibri"/>
                        <a:cs typeface="Times New Roman"/>
                      </a:endParaRPr>
                    </a:p>
                  </a:txBody>
                  <a:tcPr marL="68580" marR="68580" marT="0" marB="0"/>
                </a:tc>
              </a:tr>
              <a:tr h="298950">
                <a:tc vMerge="1">
                  <a:txBody>
                    <a:bodyPr/>
                    <a:lstStyle/>
                    <a:p>
                      <a:endParaRPr lang="en-US"/>
                    </a:p>
                  </a:txBody>
                  <a:tcPr/>
                </a:tc>
                <a:tc>
                  <a:txBody>
                    <a:bodyPr/>
                    <a:lstStyle/>
                    <a:p>
                      <a:pPr algn="ctr">
                        <a:lnSpc>
                          <a:spcPct val="115000"/>
                        </a:lnSpc>
                        <a:spcAft>
                          <a:spcPts val="0"/>
                        </a:spcAft>
                      </a:pPr>
                      <a:r>
                        <a:rPr lang="ro-RO" sz="1200" b="1" dirty="0">
                          <a:effectLst/>
                        </a:rPr>
                        <a:t>Total</a:t>
                      </a:r>
                      <a:endParaRPr lang="en-US"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100" b="1" dirty="0" smtClean="0">
                          <a:effectLst/>
                        </a:rPr>
                        <a:t>de la alți </a:t>
                      </a:r>
                      <a:r>
                        <a:rPr lang="ro-RO" sz="1100" b="1" dirty="0">
                          <a:effectLst/>
                        </a:rPr>
                        <a:t>furnizori</a:t>
                      </a:r>
                      <a:endParaRPr lang="en-US" sz="1100" b="1" dirty="0">
                        <a:effectLst/>
                        <a:latin typeface="Calibri"/>
                        <a:ea typeface="Calibri"/>
                        <a:cs typeface="Times New Roman"/>
                      </a:endParaRPr>
                    </a:p>
                  </a:txBody>
                  <a:tcPr marL="68580" marR="68580" marT="0" marB="0"/>
                </a:tc>
                <a:tc vMerge="1">
                  <a:txBody>
                    <a:bodyPr/>
                    <a:lstStyle/>
                    <a:p>
                      <a:endParaRPr lang="en-US"/>
                    </a:p>
                  </a:txBody>
                  <a:tcPr/>
                </a:tc>
              </a:tr>
              <a:tr h="180975">
                <a:tc>
                  <a:txBody>
                    <a:bodyPr/>
                    <a:lstStyle/>
                    <a:p>
                      <a:pPr algn="ctr">
                        <a:lnSpc>
                          <a:spcPct val="115000"/>
                        </a:lnSpc>
                        <a:spcAft>
                          <a:spcPts val="0"/>
                        </a:spcAft>
                      </a:pPr>
                      <a:r>
                        <a:rPr lang="ro-RO" sz="1200">
                          <a:effectLst/>
                        </a:rPr>
                        <a:t>Moldtelecom</a:t>
                      </a:r>
                      <a:endParaRPr lang="en-US" sz="1100">
                        <a:effectLst/>
                        <a:latin typeface="Calibri"/>
                        <a:ea typeface="Calibri"/>
                        <a:cs typeface="Times New Roman"/>
                      </a:endParaRPr>
                    </a:p>
                  </a:txBody>
                  <a:tcPr marL="68580" marR="68580" marT="0" marB="0"/>
                </a:tc>
                <a:tc>
                  <a:txBody>
                    <a:bodyPr/>
                    <a:lstStyle/>
                    <a:p>
                      <a:pPr indent="20955" algn="ctr">
                        <a:lnSpc>
                          <a:spcPct val="115000"/>
                        </a:lnSpc>
                        <a:spcAft>
                          <a:spcPts val="0"/>
                        </a:spcAft>
                      </a:pPr>
                      <a:r>
                        <a:rPr lang="ro-RO" sz="1200" b="1" dirty="0">
                          <a:effectLst/>
                        </a:rPr>
                        <a:t>481</a:t>
                      </a:r>
                      <a:endParaRPr lang="en-US" sz="1100" b="1" dirty="0">
                        <a:effectLst/>
                        <a:latin typeface="Calibri"/>
                        <a:ea typeface="Calibri"/>
                        <a:cs typeface="Times New Roman"/>
                      </a:endParaRPr>
                    </a:p>
                  </a:txBody>
                  <a:tcPr marL="68580" marR="68580" marT="0" marB="0"/>
                </a:tc>
                <a:tc>
                  <a:txBody>
                    <a:bodyPr/>
                    <a:lstStyle/>
                    <a:p>
                      <a:pPr indent="20955" algn="ctr">
                        <a:lnSpc>
                          <a:spcPct val="115000"/>
                        </a:lnSpc>
                        <a:spcAft>
                          <a:spcPts val="0"/>
                        </a:spcAft>
                      </a:pPr>
                      <a:r>
                        <a:rPr lang="ro-RO" sz="1200" b="1">
                          <a:effectLst/>
                        </a:rPr>
                        <a:t>213</a:t>
                      </a:r>
                      <a:endParaRPr lang="en-US" sz="1100" b="1">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dirty="0">
                          <a:effectLst/>
                        </a:rPr>
                        <a:t>257</a:t>
                      </a:r>
                      <a:endParaRPr lang="en-US" sz="1100" b="1" dirty="0">
                        <a:effectLst/>
                        <a:latin typeface="Calibri"/>
                        <a:ea typeface="Calibri"/>
                        <a:cs typeface="Times New Roman"/>
                      </a:endParaRPr>
                    </a:p>
                  </a:txBody>
                  <a:tcPr marL="68580" marR="68580" marT="0" marB="0"/>
                </a:tc>
              </a:tr>
              <a:tr h="85725">
                <a:tc>
                  <a:txBody>
                    <a:bodyPr/>
                    <a:lstStyle/>
                    <a:p>
                      <a:pPr algn="ctr">
                        <a:lnSpc>
                          <a:spcPct val="115000"/>
                        </a:lnSpc>
                        <a:spcAft>
                          <a:spcPts val="0"/>
                        </a:spcAft>
                      </a:pPr>
                      <a:r>
                        <a:rPr lang="ro-RO" sz="1200" dirty="0">
                          <a:effectLst/>
                        </a:rPr>
                        <a:t>Orange </a:t>
                      </a:r>
                      <a:endParaRPr lang="en-US" sz="1100" dirty="0">
                        <a:effectLst/>
                        <a:latin typeface="Calibri"/>
                        <a:ea typeface="Calibri"/>
                        <a:cs typeface="Times New Roman"/>
                      </a:endParaRPr>
                    </a:p>
                  </a:txBody>
                  <a:tcPr marL="68580" marR="68580" marT="0" marB="0"/>
                </a:tc>
                <a:tc>
                  <a:txBody>
                    <a:bodyPr/>
                    <a:lstStyle/>
                    <a:p>
                      <a:pPr indent="20955" algn="ctr">
                        <a:lnSpc>
                          <a:spcPct val="115000"/>
                        </a:lnSpc>
                        <a:spcAft>
                          <a:spcPts val="0"/>
                        </a:spcAft>
                      </a:pPr>
                      <a:r>
                        <a:rPr lang="ro-RO" sz="1200" b="1">
                          <a:effectLst/>
                        </a:rPr>
                        <a:t>1132</a:t>
                      </a:r>
                      <a:endParaRPr lang="en-US" sz="1100" b="1">
                        <a:effectLst/>
                        <a:latin typeface="Calibri"/>
                        <a:ea typeface="Calibri"/>
                        <a:cs typeface="Times New Roman"/>
                      </a:endParaRPr>
                    </a:p>
                  </a:txBody>
                  <a:tcPr marL="68580" marR="68580" marT="0" marB="0"/>
                </a:tc>
                <a:tc>
                  <a:txBody>
                    <a:bodyPr/>
                    <a:lstStyle/>
                    <a:p>
                      <a:pPr indent="20955" algn="ctr">
                        <a:lnSpc>
                          <a:spcPct val="115000"/>
                        </a:lnSpc>
                        <a:spcAft>
                          <a:spcPts val="0"/>
                        </a:spcAft>
                      </a:pPr>
                      <a:r>
                        <a:rPr lang="ro-RO" sz="1200" b="1" dirty="0">
                          <a:effectLst/>
                        </a:rPr>
                        <a:t>192</a:t>
                      </a:r>
                      <a:endParaRPr lang="en-US"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a:effectLst/>
                        </a:rPr>
                        <a:t>250</a:t>
                      </a:r>
                      <a:endParaRPr lang="en-US" sz="1100" b="1">
                        <a:effectLst/>
                        <a:latin typeface="Calibri"/>
                        <a:ea typeface="Calibri"/>
                        <a:cs typeface="Times New Roman"/>
                      </a:endParaRPr>
                    </a:p>
                  </a:txBody>
                  <a:tcPr marL="68580" marR="68580" marT="0" marB="0"/>
                </a:tc>
              </a:tr>
              <a:tr h="95250">
                <a:tc>
                  <a:txBody>
                    <a:bodyPr/>
                    <a:lstStyle/>
                    <a:p>
                      <a:pPr algn="ctr">
                        <a:lnSpc>
                          <a:spcPct val="115000"/>
                        </a:lnSpc>
                        <a:spcAft>
                          <a:spcPts val="0"/>
                        </a:spcAft>
                      </a:pPr>
                      <a:r>
                        <a:rPr lang="ro-RO" sz="1200">
                          <a:effectLst/>
                        </a:rPr>
                        <a:t>Moldcell</a:t>
                      </a:r>
                      <a:endParaRPr lang="en-US" sz="1100">
                        <a:effectLst/>
                        <a:latin typeface="Calibri"/>
                        <a:ea typeface="Calibri"/>
                        <a:cs typeface="Times New Roman"/>
                      </a:endParaRPr>
                    </a:p>
                  </a:txBody>
                  <a:tcPr marL="68580" marR="68580" marT="0" marB="0"/>
                </a:tc>
                <a:tc>
                  <a:txBody>
                    <a:bodyPr/>
                    <a:lstStyle/>
                    <a:p>
                      <a:pPr indent="20955" algn="ctr">
                        <a:lnSpc>
                          <a:spcPct val="115000"/>
                        </a:lnSpc>
                        <a:spcAft>
                          <a:spcPts val="0"/>
                        </a:spcAft>
                      </a:pPr>
                      <a:r>
                        <a:rPr lang="ro-RO" sz="1200" b="1">
                          <a:effectLst/>
                        </a:rPr>
                        <a:t>987</a:t>
                      </a:r>
                      <a:endParaRPr lang="en-US" sz="1100" b="1">
                        <a:effectLst/>
                        <a:latin typeface="Calibri"/>
                        <a:ea typeface="Calibri"/>
                        <a:cs typeface="Times New Roman"/>
                      </a:endParaRPr>
                    </a:p>
                  </a:txBody>
                  <a:tcPr marL="68580" marR="68580" marT="0" marB="0"/>
                </a:tc>
                <a:tc>
                  <a:txBody>
                    <a:bodyPr/>
                    <a:lstStyle/>
                    <a:p>
                      <a:pPr indent="20955" algn="ctr">
                        <a:lnSpc>
                          <a:spcPct val="115000"/>
                        </a:lnSpc>
                        <a:spcAft>
                          <a:spcPts val="0"/>
                        </a:spcAft>
                      </a:pPr>
                      <a:r>
                        <a:rPr lang="ro-RO" sz="1200" b="1" dirty="0">
                          <a:effectLst/>
                        </a:rPr>
                        <a:t>264</a:t>
                      </a:r>
                      <a:endParaRPr lang="en-US" sz="11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dirty="0">
                          <a:effectLst/>
                        </a:rPr>
                        <a:t>75</a:t>
                      </a:r>
                      <a:endParaRPr lang="en-US" sz="1100" b="1" dirty="0">
                        <a:effectLst/>
                        <a:latin typeface="Calibri"/>
                        <a:ea typeface="Calibri"/>
                        <a:cs typeface="Times New Roman"/>
                      </a:endParaRPr>
                    </a:p>
                  </a:txBody>
                  <a:tcPr marL="68580" marR="68580" marT="0" marB="0"/>
                </a:tc>
              </a:tr>
              <a:tr h="130481">
                <a:tc>
                  <a:txBody>
                    <a:bodyPr/>
                    <a:lstStyle/>
                    <a:p>
                      <a:pPr algn="ctr">
                        <a:lnSpc>
                          <a:spcPct val="115000"/>
                        </a:lnSpc>
                        <a:spcAft>
                          <a:spcPts val="0"/>
                        </a:spcAft>
                      </a:pPr>
                      <a:r>
                        <a:rPr lang="ro-RO" sz="1200" dirty="0">
                          <a:solidFill>
                            <a:schemeClr val="bg1"/>
                          </a:solidFill>
                          <a:effectLst/>
                        </a:rPr>
                        <a:t>Total</a:t>
                      </a:r>
                      <a:endParaRPr lang="en-US" sz="1100" dirty="0">
                        <a:solidFill>
                          <a:schemeClr val="bg1"/>
                        </a:solidFill>
                        <a:effectLst/>
                        <a:latin typeface="Calibri"/>
                        <a:ea typeface="Calibri"/>
                        <a:cs typeface="Times New Roman"/>
                      </a:endParaRPr>
                    </a:p>
                  </a:txBody>
                  <a:tcPr marL="68580" marR="68580" marT="0" marB="0"/>
                </a:tc>
                <a:tc>
                  <a:txBody>
                    <a:bodyPr/>
                    <a:lstStyle/>
                    <a:p>
                      <a:pPr indent="20955" algn="ctr">
                        <a:lnSpc>
                          <a:spcPct val="115000"/>
                        </a:lnSpc>
                        <a:spcAft>
                          <a:spcPts val="0"/>
                        </a:spcAft>
                      </a:pPr>
                      <a:r>
                        <a:rPr lang="ro-RO" sz="1200" b="1" dirty="0">
                          <a:solidFill>
                            <a:srgbClr val="C00000"/>
                          </a:solidFill>
                          <a:effectLst/>
                        </a:rPr>
                        <a:t>2600</a:t>
                      </a:r>
                      <a:endParaRPr lang="en-US" sz="1100" b="1" dirty="0">
                        <a:solidFill>
                          <a:srgbClr val="C00000"/>
                        </a:solidFill>
                        <a:effectLst/>
                        <a:latin typeface="Calibri"/>
                        <a:ea typeface="Calibri"/>
                        <a:cs typeface="Times New Roman"/>
                      </a:endParaRPr>
                    </a:p>
                  </a:txBody>
                  <a:tcPr marL="68580" marR="68580" marT="0" marB="0"/>
                </a:tc>
                <a:tc>
                  <a:txBody>
                    <a:bodyPr/>
                    <a:lstStyle/>
                    <a:p>
                      <a:pPr indent="20955" algn="ctr">
                        <a:lnSpc>
                          <a:spcPct val="115000"/>
                        </a:lnSpc>
                        <a:spcAft>
                          <a:spcPts val="0"/>
                        </a:spcAft>
                      </a:pPr>
                      <a:r>
                        <a:rPr lang="ro-RO" sz="1200" b="1" dirty="0">
                          <a:solidFill>
                            <a:srgbClr val="C00000"/>
                          </a:solidFill>
                          <a:effectLst/>
                        </a:rPr>
                        <a:t>669</a:t>
                      </a:r>
                      <a:endParaRPr lang="en-US" sz="1100" b="1" dirty="0">
                        <a:solidFill>
                          <a:srgbClr val="C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ro-RO" sz="1200" b="1" dirty="0">
                          <a:solidFill>
                            <a:srgbClr val="C00000"/>
                          </a:solidFill>
                          <a:effectLst/>
                        </a:rPr>
                        <a:t>582</a:t>
                      </a:r>
                      <a:endParaRPr lang="en-US" sz="1100" b="1" dirty="0">
                        <a:solidFill>
                          <a:srgbClr val="C00000"/>
                        </a:solidFill>
                        <a:effectLst/>
                        <a:latin typeface="Calibri"/>
                        <a:ea typeface="Calibri"/>
                        <a:cs typeface="Times New Roman"/>
                      </a:endParaRPr>
                    </a:p>
                  </a:txBody>
                  <a:tcPr marL="68580" marR="68580" marT="0" marB="0"/>
                </a:tc>
              </a:tr>
            </a:tbl>
          </a:graphicData>
        </a:graphic>
      </p:graphicFrame>
      <p:sp>
        <p:nvSpPr>
          <p:cNvPr id="2" name="Subtitle 1"/>
          <p:cNvSpPr>
            <a:spLocks noGrp="1"/>
          </p:cNvSpPr>
          <p:nvPr>
            <p:ph type="subTitle" idx="1"/>
          </p:nvPr>
        </p:nvSpPr>
        <p:spPr>
          <a:xfrm>
            <a:off x="1945704" y="2564904"/>
            <a:ext cx="7772400" cy="576064"/>
          </a:xfrm>
        </p:spPr>
        <p:txBody>
          <a:bodyPr/>
          <a:lstStyle/>
          <a:p>
            <a:r>
              <a:rPr lang="ro-RO" altLang="en-US" sz="1400" b="1" i="1" dirty="0">
                <a:solidFill>
                  <a:schemeClr val="tx1"/>
                </a:solidFill>
                <a:latin typeface="Arial Narrow" panose="020B0606020202030204" pitchFamily="34" charset="0"/>
                <a:ea typeface="Calibri" pitchFamily="34" charset="0"/>
                <a:cs typeface="Times New Roman" pitchFamily="18" charset="0"/>
              </a:rPr>
              <a:t>TOTAL acorduri </a:t>
            </a:r>
            <a:r>
              <a:rPr lang="ro-RO" altLang="en-US" sz="1400" b="1" i="1" dirty="0">
                <a:solidFill>
                  <a:schemeClr val="tx1"/>
                </a:solidFill>
                <a:latin typeface="Arial Narrow" panose="020B0606020202030204" pitchFamily="34" charset="0"/>
                <a:ea typeface="Times New Roman" pitchFamily="18" charset="0"/>
                <a:cs typeface="Times New Roman" pitchFamily="18" charset="0"/>
              </a:rPr>
              <a:t>de utilizare a infrastructurii de </a:t>
            </a:r>
            <a:r>
              <a:rPr lang="ro-RO" altLang="en-US" sz="1400" b="1" i="1" dirty="0" smtClean="0">
                <a:solidFill>
                  <a:schemeClr val="tx1"/>
                </a:solidFill>
                <a:latin typeface="Arial Narrow" panose="020B0606020202030204" pitchFamily="34" charset="0"/>
                <a:ea typeface="Times New Roman" pitchFamily="18" charset="0"/>
                <a:cs typeface="Times New Roman" pitchFamily="18" charset="0"/>
              </a:rPr>
              <a:t>stâlpi telefonici </a:t>
            </a:r>
            <a:r>
              <a:rPr lang="ro-RO" altLang="en-US" sz="1400" b="1" i="1" dirty="0">
                <a:solidFill>
                  <a:schemeClr val="tx1"/>
                </a:solidFill>
                <a:latin typeface="Arial Narrow" panose="020B0606020202030204" pitchFamily="34" charset="0"/>
                <a:ea typeface="Times New Roman" pitchFamily="18" charset="0"/>
                <a:cs typeface="Times New Roman" pitchFamily="18" charset="0"/>
              </a:rPr>
              <a:t>ale </a:t>
            </a:r>
            <a:r>
              <a:rPr lang="ro-RO" altLang="en-US" sz="1400" b="1" i="1" dirty="0" err="1" smtClean="0">
                <a:solidFill>
                  <a:schemeClr val="tx1"/>
                </a:solidFill>
                <a:latin typeface="Arial Narrow" panose="020B0606020202030204" pitchFamily="34" charset="0"/>
                <a:ea typeface="Times New Roman" pitchFamily="18" charset="0"/>
                <a:cs typeface="Times New Roman" pitchFamily="18" charset="0"/>
              </a:rPr>
              <a:t>Moldtelecom</a:t>
            </a:r>
            <a:endParaRPr lang="ro-RO" altLang="en-US" sz="1400" b="1" i="1" dirty="0" smtClean="0">
              <a:solidFill>
                <a:schemeClr val="tx1"/>
              </a:solidFill>
              <a:latin typeface="Arial Narrow" panose="020B0606020202030204" pitchFamily="34" charset="0"/>
              <a:ea typeface="Times New Roman" pitchFamily="18" charset="0"/>
              <a:cs typeface="Times New Roman" pitchFamily="18" charset="0"/>
            </a:endParaRPr>
          </a:p>
          <a:p>
            <a:pPr>
              <a:tabLst>
                <a:tab pos="177800" algn="l"/>
              </a:tabLst>
            </a:pPr>
            <a:r>
              <a:rPr lang="ro-RO" altLang="en-US" sz="1400" b="1" i="1" dirty="0" smtClean="0">
                <a:solidFill>
                  <a:schemeClr val="tx1"/>
                </a:solidFill>
                <a:latin typeface="Arial Narrow" panose="020B0606020202030204" pitchFamily="34" charset="0"/>
                <a:ea typeface="Times New Roman" pitchFamily="18" charset="0"/>
                <a:cs typeface="Times New Roman" pitchFamily="18" charset="0"/>
              </a:rPr>
              <a:t> </a:t>
            </a:r>
            <a:r>
              <a:rPr lang="ro-RO" altLang="en-US" sz="1400" b="1" i="1" dirty="0">
                <a:solidFill>
                  <a:schemeClr val="tx1"/>
                </a:solidFill>
                <a:latin typeface="Arial Narrow" panose="020B0606020202030204" pitchFamily="34" charset="0"/>
                <a:ea typeface="Times New Roman" pitchFamily="18" charset="0"/>
                <a:cs typeface="Times New Roman" pitchFamily="18" charset="0"/>
              </a:rPr>
              <a:t>pentru anii 2013-2017 (prin prisma obligațiilor speciale preventive impuse)</a:t>
            </a:r>
            <a:endParaRPr lang="en-US" sz="14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499711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6627"/>
            <a:ext cx="1090613" cy="10181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907704" y="106627"/>
            <a:ext cx="7128654" cy="1015663"/>
          </a:xfrm>
          <a:prstGeom prst="rect">
            <a:avLst/>
          </a:prstGeom>
        </p:spPr>
        <p:txBody>
          <a:bodyPr wrap="square">
            <a:spAutoFit/>
          </a:bodyPr>
          <a:lstStyle/>
          <a:p>
            <a:pPr marL="285750" lvl="0" indent="-285750" algn="l">
              <a:buFont typeface="Wingdings" panose="05000000000000000000" pitchFamily="2" charset="2"/>
              <a:buChar char="v"/>
            </a:pPr>
            <a:endParaRPr lang="ru-RU" sz="1600" dirty="0" smtClean="0">
              <a:solidFill>
                <a:schemeClr val="accent4"/>
              </a:solidFill>
              <a:latin typeface="Arial Narrow" panose="020B0606020202030204" pitchFamily="34" charset="0"/>
            </a:endParaRPr>
          </a:p>
          <a:p>
            <a:pPr marL="285750" lvl="0" indent="-285750" algn="l">
              <a:buFont typeface="Wingdings" panose="05000000000000000000" pitchFamily="2" charset="2"/>
              <a:buChar char="v"/>
            </a:pPr>
            <a:endParaRPr lang="en-US" sz="1600" dirty="0">
              <a:solidFill>
                <a:schemeClr val="accent4"/>
              </a:solidFill>
              <a:latin typeface="Arial Narrow" panose="020B0606020202030204" pitchFamily="34" charset="0"/>
            </a:endParaRPr>
          </a:p>
          <a:p>
            <a:pPr algn="l"/>
            <a:r>
              <a:rPr lang="ru-RU" sz="1600" dirty="0">
                <a:latin typeface="Arial Narrow" panose="020B0606020202030204" pitchFamily="34" charset="0"/>
              </a:rPr>
              <a:t> </a:t>
            </a:r>
            <a:endParaRPr lang="en-US" sz="1600" dirty="0">
              <a:latin typeface="Arial Narrow" panose="020B0606020202030204" pitchFamily="34" charset="0"/>
            </a:endParaRPr>
          </a:p>
          <a:p>
            <a:pPr algn="just"/>
            <a:endParaRPr lang="en-US" sz="1200" b="1" dirty="0">
              <a:latin typeface="Arial Narrow" panose="020B0606020202030204" pitchFamily="34" charset="0"/>
            </a:endParaRPr>
          </a:p>
        </p:txBody>
      </p:sp>
      <p:pic>
        <p:nvPicPr>
          <p:cNvPr id="4" name="Picture 3" descr="C:\Users\Admin\Pictures\Coperta%20exterior%20Jurnal%20Eveniment%20Imobil.jpg"/>
          <p:cNvPicPr/>
          <p:nvPr/>
        </p:nvPicPr>
        <p:blipFill rotWithShape="1">
          <a:blip r:embed="rId5">
            <a:extLst>
              <a:ext uri="{28A0092B-C50C-407E-A947-70E740481C1C}">
                <a14:useLocalDpi xmlns:a14="http://schemas.microsoft.com/office/drawing/2010/main" val="0"/>
              </a:ext>
            </a:extLst>
          </a:blip>
          <a:srcRect l="52568" t="32923" r="-206" b="-1231"/>
          <a:stretch/>
        </p:blipFill>
        <p:spPr bwMode="auto">
          <a:xfrm>
            <a:off x="6372200" y="5301208"/>
            <a:ext cx="2655971" cy="1556792"/>
          </a:xfrm>
          <a:prstGeom prst="rect">
            <a:avLst/>
          </a:prstGeom>
          <a:noFill/>
          <a:ln>
            <a:noFill/>
          </a:ln>
          <a:scene3d>
            <a:camera prst="obliqueTopRight"/>
            <a:lightRig rig="threePt" dir="t"/>
          </a:scene3d>
          <a:sp3d>
            <a:bevelT w="165100" prst="coolSlant"/>
          </a:sp3d>
          <a:extLst>
            <a:ext uri="{53640926-AAD7-44D8-BBD7-CCE9431645EC}">
              <a14:shadowObscured xmlns:a14="http://schemas.microsoft.com/office/drawing/2010/main"/>
            </a:ext>
          </a:extLst>
        </p:spPr>
      </p:pic>
      <p:sp>
        <p:nvSpPr>
          <p:cNvPr id="2" name="Rectangle 1"/>
          <p:cNvSpPr/>
          <p:nvPr/>
        </p:nvSpPr>
        <p:spPr>
          <a:xfrm>
            <a:off x="1937340" y="161527"/>
            <a:ext cx="6883132" cy="5262979"/>
          </a:xfrm>
          <a:prstGeom prst="rect">
            <a:avLst/>
          </a:prstGeom>
        </p:spPr>
        <p:txBody>
          <a:bodyPr wrap="square">
            <a:spAutoFit/>
          </a:bodyPr>
          <a:lstStyle/>
          <a:p>
            <a:pPr algn="l"/>
            <a:r>
              <a:rPr lang="ro-RO" b="1" dirty="0">
                <a:latin typeface="Arial Black" panose="020B0A04020102020204" pitchFamily="34" charset="0"/>
              </a:rPr>
              <a:t>Autorizarea construirii </a:t>
            </a:r>
            <a:r>
              <a:rPr lang="ro-RO" b="1" dirty="0" smtClean="0">
                <a:latin typeface="Arial Black" panose="020B0A04020102020204" pitchFamily="34" charset="0"/>
              </a:rPr>
              <a:t>reţelelor </a:t>
            </a:r>
            <a:r>
              <a:rPr lang="ro-RO" b="1" dirty="0">
                <a:latin typeface="Arial Black" panose="020B0A04020102020204" pitchFamily="34" charset="0"/>
              </a:rPr>
              <a:t>publice de comunicaţii </a:t>
            </a:r>
            <a:r>
              <a:rPr lang="ro-RO" b="1" dirty="0" smtClean="0">
                <a:latin typeface="Arial Black" panose="020B0A04020102020204" pitchFamily="34" charset="0"/>
              </a:rPr>
              <a:t>electronice</a:t>
            </a:r>
            <a:endParaRPr lang="ru-RU" sz="1800" b="1" dirty="0" smtClean="0">
              <a:latin typeface="Arial Black" panose="020B0A04020102020204" pitchFamily="34" charset="0"/>
            </a:endParaRPr>
          </a:p>
          <a:p>
            <a:pPr algn="l"/>
            <a:endParaRPr lang="en-US" sz="1800" b="1" dirty="0">
              <a:latin typeface="Arial Narrow" panose="020B0606020202030204" pitchFamily="34" charset="0"/>
            </a:endParaRPr>
          </a:p>
          <a:p>
            <a:pPr marL="285750" indent="-285750" algn="l">
              <a:buFont typeface="Wingdings" panose="05000000000000000000" pitchFamily="2" charset="2"/>
              <a:buChar char="v"/>
            </a:pPr>
            <a:r>
              <a:rPr lang="ro-RO" sz="1800" b="1" i="1" dirty="0" smtClean="0">
                <a:latin typeface="Arial Narrow" panose="020B0606020202030204" pitchFamily="34" charset="0"/>
              </a:rPr>
              <a:t>Autoritățile publice centrale sau locale </a:t>
            </a:r>
            <a:r>
              <a:rPr lang="ro-RO" sz="1800" dirty="0" smtClean="0">
                <a:latin typeface="Arial Narrow" panose="020B0606020202030204" pitchFamily="34" charset="0"/>
              </a:rPr>
              <a:t>care gestionează finanțarea, participă ori acordă sprijin proiectului de instalare a infrastructurii fizice  </a:t>
            </a:r>
            <a:r>
              <a:rPr lang="ro-RO" sz="1800" b="1" i="1" dirty="0" smtClean="0">
                <a:latin typeface="Arial Narrow" panose="020B0606020202030204" pitchFamily="34" charset="0"/>
              </a:rPr>
              <a:t>stabilesc condițiile tehnice și economice </a:t>
            </a:r>
            <a:r>
              <a:rPr lang="ro-RO" sz="1800" dirty="0" smtClean="0">
                <a:latin typeface="Arial Narrow" panose="020B0606020202030204" pitchFamily="34" charset="0"/>
              </a:rPr>
              <a:t>în care se realizează accesul furnizorilor la respectiva infrastructură;</a:t>
            </a:r>
          </a:p>
          <a:p>
            <a:pPr algn="l"/>
            <a:endParaRPr lang="ro-RO" sz="1800" dirty="0">
              <a:latin typeface="Arial Narrow" panose="020B0606020202030204" pitchFamily="34" charset="0"/>
            </a:endParaRPr>
          </a:p>
          <a:p>
            <a:pPr marL="285750" indent="-285750" algn="l">
              <a:buFont typeface="Wingdings" panose="05000000000000000000" pitchFamily="2" charset="2"/>
              <a:buChar char="v"/>
            </a:pPr>
            <a:r>
              <a:rPr lang="ro-RO" sz="1800" b="1" i="1" dirty="0" smtClean="0">
                <a:latin typeface="Arial Narrow" panose="020B0606020202030204" pitchFamily="34" charset="0"/>
              </a:rPr>
              <a:t>Agenția analizează condiţiile </a:t>
            </a:r>
            <a:r>
              <a:rPr lang="ro-RO" sz="1800" b="1" i="1" dirty="0">
                <a:latin typeface="Arial Narrow" panose="020B0606020202030204" pitchFamily="34" charset="0"/>
              </a:rPr>
              <a:t>tehnice şi economice </a:t>
            </a:r>
            <a:r>
              <a:rPr lang="ro-RO" sz="1800" dirty="0" smtClean="0">
                <a:latin typeface="Arial Narrow" panose="020B0606020202030204" pitchFamily="34" charset="0"/>
              </a:rPr>
              <a:t>pentru accesul </a:t>
            </a:r>
            <a:r>
              <a:rPr lang="ro-RO" sz="1800" dirty="0">
                <a:latin typeface="Arial Narrow" panose="020B0606020202030204" pitchFamily="34" charset="0"/>
              </a:rPr>
              <a:t>furnizorilor la infrastructura </a:t>
            </a:r>
            <a:r>
              <a:rPr lang="ro-RO" sz="1800" dirty="0" smtClean="0">
                <a:latin typeface="Arial Narrow" panose="020B0606020202030204" pitchFamily="34" charset="0"/>
              </a:rPr>
              <a:t>fizică, realizată </a:t>
            </a:r>
            <a:r>
              <a:rPr lang="ro-RO" sz="1800" dirty="0">
                <a:latin typeface="Arial Narrow" panose="020B0606020202030204" pitchFamily="34" charset="0"/>
              </a:rPr>
              <a:t>cu participarea sau sprijinul autorităţilor publice centrale ori locale sau </a:t>
            </a:r>
            <a:r>
              <a:rPr lang="ro-RO" sz="1800" dirty="0" smtClean="0">
                <a:latin typeface="Arial Narrow" panose="020B0606020202030204" pitchFamily="34" charset="0"/>
              </a:rPr>
              <a:t>finanţate, total ori parțial din fonduri;</a:t>
            </a:r>
          </a:p>
          <a:p>
            <a:pPr marL="285750" indent="-285750" algn="l">
              <a:buFont typeface="Wingdings" panose="05000000000000000000" pitchFamily="2" charset="2"/>
              <a:buChar char="v"/>
            </a:pPr>
            <a:endParaRPr lang="ro-RO" sz="1800" dirty="0">
              <a:latin typeface="Arial Narrow" panose="020B0606020202030204" pitchFamily="34" charset="0"/>
            </a:endParaRPr>
          </a:p>
          <a:p>
            <a:pPr marL="285750" indent="-285750" algn="l">
              <a:buFont typeface="Wingdings" panose="05000000000000000000" pitchFamily="2" charset="2"/>
              <a:buChar char="v"/>
            </a:pPr>
            <a:r>
              <a:rPr lang="ro-RO" sz="1800" b="1" i="1" dirty="0" smtClean="0">
                <a:latin typeface="Arial Narrow" panose="020B0606020202030204" pitchFamily="34" charset="0"/>
              </a:rPr>
              <a:t>Emiterea avizului conform de  Agenție</a:t>
            </a:r>
            <a:r>
              <a:rPr lang="ro-RO" sz="1800" b="1" i="1" dirty="0">
                <a:latin typeface="Arial Narrow" panose="020B0606020202030204" pitchFamily="34" charset="0"/>
              </a:rPr>
              <a:t> </a:t>
            </a:r>
            <a:r>
              <a:rPr lang="ro-RO" sz="1800" dirty="0" smtClean="0">
                <a:latin typeface="Arial Narrow" panose="020B0606020202030204" pitchFamily="34" charset="0"/>
              </a:rPr>
              <a:t>are drept  scop respectarea principiilor </a:t>
            </a:r>
            <a:r>
              <a:rPr lang="ro-RO" sz="1800" b="1" i="1" dirty="0" smtClean="0">
                <a:latin typeface="Arial Narrow" panose="020B0606020202030204" pitchFamily="34" charset="0"/>
              </a:rPr>
              <a:t>nediscriminării</a:t>
            </a:r>
            <a:r>
              <a:rPr lang="ro-RO" sz="1800" b="1" i="1" dirty="0">
                <a:latin typeface="Arial Narrow" panose="020B0606020202030204" pitchFamily="34" charset="0"/>
              </a:rPr>
              <a:t>, proporţionalităţii şi obiectivităţii </a:t>
            </a:r>
            <a:r>
              <a:rPr lang="ro-RO" sz="1800" dirty="0" smtClean="0">
                <a:latin typeface="Arial Narrow" panose="020B0606020202030204" pitchFamily="34" charset="0"/>
              </a:rPr>
              <a:t>la aplicarea condițiilor tehnice și economice ale proiectelor de instalare </a:t>
            </a:r>
            <a:r>
              <a:rPr lang="ru-RU" sz="1800" dirty="0" smtClean="0">
                <a:latin typeface="Arial Narrow" panose="020B0606020202030204" pitchFamily="34" charset="0"/>
              </a:rPr>
              <a:t> </a:t>
            </a:r>
            <a:r>
              <a:rPr lang="ro-RO" sz="1800" dirty="0" smtClean="0">
                <a:latin typeface="Arial Narrow" panose="020B0606020202030204" pitchFamily="34" charset="0"/>
              </a:rPr>
              <a:t>de infrastructură realizate </a:t>
            </a:r>
            <a:r>
              <a:rPr lang="ro-RO" sz="1800" dirty="0">
                <a:latin typeface="Arial Narrow" panose="020B0606020202030204" pitchFamily="34" charset="0"/>
              </a:rPr>
              <a:t>cu participarea sau sprijinul autorităţilor publice centrale ori locale sau </a:t>
            </a:r>
            <a:r>
              <a:rPr lang="ro-RO" sz="1800" dirty="0" smtClean="0">
                <a:latin typeface="Arial Narrow" panose="020B0606020202030204" pitchFamily="34" charset="0"/>
              </a:rPr>
              <a:t>finanţate, total ori parțial din </a:t>
            </a:r>
            <a:r>
              <a:rPr lang="ro-RO" sz="1800" dirty="0">
                <a:latin typeface="Arial Narrow" panose="020B0606020202030204" pitchFamily="34" charset="0"/>
              </a:rPr>
              <a:t>fonduri </a:t>
            </a:r>
            <a:r>
              <a:rPr lang="ro-RO" sz="1800" dirty="0" smtClean="0">
                <a:latin typeface="Arial Narrow" panose="020B0606020202030204" pitchFamily="34" charset="0"/>
              </a:rPr>
              <a:t>publice. </a:t>
            </a:r>
            <a:r>
              <a:rPr lang="ru-RU" sz="1800" b="1" dirty="0">
                <a:latin typeface="Arial Narrow" panose="020B0606020202030204" pitchFamily="34" charset="0"/>
              </a:rPr>
              <a:t> </a:t>
            </a:r>
            <a:endParaRPr lang="en-US" sz="1800" b="1" dirty="0">
              <a:latin typeface="Arial Narrow" panose="020B0606020202030204" pitchFamily="34" charset="0"/>
            </a:endParaRPr>
          </a:p>
        </p:txBody>
      </p:sp>
    </p:spTree>
    <p:extLst>
      <p:ext uri="{BB962C8B-B14F-4D97-AF65-F5344CB8AC3E}">
        <p14:creationId xmlns:p14="http://schemas.microsoft.com/office/powerpoint/2010/main" val="1548354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6627"/>
            <a:ext cx="1090613" cy="10181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941948" y="128586"/>
            <a:ext cx="7128654" cy="1015663"/>
          </a:xfrm>
          <a:prstGeom prst="rect">
            <a:avLst/>
          </a:prstGeom>
        </p:spPr>
        <p:txBody>
          <a:bodyPr wrap="square">
            <a:spAutoFit/>
          </a:bodyPr>
          <a:lstStyle/>
          <a:p>
            <a:pPr marL="285750" lvl="0" indent="-285750" algn="l">
              <a:buFont typeface="Wingdings" panose="05000000000000000000" pitchFamily="2" charset="2"/>
              <a:buChar char="v"/>
            </a:pPr>
            <a:endParaRPr lang="ru-RU" sz="1600" dirty="0" smtClean="0">
              <a:solidFill>
                <a:schemeClr val="accent4"/>
              </a:solidFill>
              <a:latin typeface="Arial Narrow" panose="020B0606020202030204" pitchFamily="34" charset="0"/>
            </a:endParaRPr>
          </a:p>
          <a:p>
            <a:pPr marL="285750" lvl="0" indent="-285750" algn="l">
              <a:buFont typeface="Wingdings" panose="05000000000000000000" pitchFamily="2" charset="2"/>
              <a:buChar char="v"/>
            </a:pPr>
            <a:endParaRPr lang="en-US" sz="1600" dirty="0">
              <a:solidFill>
                <a:schemeClr val="accent4"/>
              </a:solidFill>
              <a:latin typeface="Arial Narrow" panose="020B0606020202030204" pitchFamily="34" charset="0"/>
            </a:endParaRPr>
          </a:p>
          <a:p>
            <a:pPr algn="l"/>
            <a:r>
              <a:rPr lang="ru-RU" sz="1600" dirty="0">
                <a:latin typeface="Arial Narrow" panose="020B0606020202030204" pitchFamily="34" charset="0"/>
              </a:rPr>
              <a:t> </a:t>
            </a:r>
            <a:endParaRPr lang="en-US" sz="1600" dirty="0">
              <a:latin typeface="Arial Narrow" panose="020B0606020202030204" pitchFamily="34" charset="0"/>
            </a:endParaRPr>
          </a:p>
          <a:p>
            <a:pPr algn="just"/>
            <a:endParaRPr lang="en-US" sz="1200" b="1" dirty="0">
              <a:latin typeface="Arial Narrow" panose="020B0606020202030204" pitchFamily="34" charset="0"/>
            </a:endParaRPr>
          </a:p>
        </p:txBody>
      </p:sp>
      <p:sp>
        <p:nvSpPr>
          <p:cNvPr id="2" name="Rectangle 1"/>
          <p:cNvSpPr/>
          <p:nvPr/>
        </p:nvSpPr>
        <p:spPr>
          <a:xfrm>
            <a:off x="1939905" y="128586"/>
            <a:ext cx="6552728" cy="6771084"/>
          </a:xfrm>
          <a:prstGeom prst="rect">
            <a:avLst/>
          </a:prstGeom>
        </p:spPr>
        <p:txBody>
          <a:bodyPr wrap="square">
            <a:spAutoFit/>
          </a:bodyPr>
          <a:lstStyle/>
          <a:p>
            <a:pPr algn="l" eaLnBrk="0" hangingPunct="0"/>
            <a:r>
              <a:rPr lang="ro-RO" b="1" dirty="0" smtClean="0">
                <a:latin typeface="Arial Black" panose="020B0A04020102020204" pitchFamily="34" charset="0"/>
              </a:rPr>
              <a:t>Inventarierea rețelelor de comunicații electronice (harta digitală) </a:t>
            </a:r>
            <a:endParaRPr lang="en-US" sz="2000" b="1" dirty="0">
              <a:latin typeface="Arial Black" panose="020B0A04020102020204" pitchFamily="34" charset="0"/>
            </a:endParaRPr>
          </a:p>
          <a:p>
            <a:pPr algn="l"/>
            <a:r>
              <a:rPr lang="ru-RU" sz="1800" dirty="0">
                <a:latin typeface="Arial Narrow" panose="020B0606020202030204" pitchFamily="34" charset="0"/>
              </a:rPr>
              <a:t> </a:t>
            </a:r>
            <a:endParaRPr lang="en-US" sz="1800" dirty="0">
              <a:latin typeface="Arial Narrow" panose="020B0606020202030204" pitchFamily="34" charset="0"/>
            </a:endParaRPr>
          </a:p>
          <a:p>
            <a:pPr marL="285750" indent="-285750" algn="l" eaLnBrk="0" hangingPunct="0">
              <a:buFont typeface="Wingdings" panose="05000000000000000000" pitchFamily="2" charset="2"/>
              <a:buChar char="Ø"/>
            </a:pPr>
            <a:r>
              <a:rPr lang="ro-RO" sz="1600" dirty="0" smtClean="0">
                <a:latin typeface="Arial Narrow" panose="020B0606020202030204" pitchFamily="34" charset="0"/>
              </a:rPr>
              <a:t>Pentru asigurarea partajări infrastructurii asociate, </a:t>
            </a:r>
            <a:r>
              <a:rPr lang="ro-RO" sz="1600" b="1" dirty="0">
                <a:latin typeface="Arial Narrow" panose="020B0606020202030204" pitchFamily="34" charset="0"/>
              </a:rPr>
              <a:t>Agenţia are atribuţia de realizare a unui inventar digital detaliat al reţelelor </a:t>
            </a:r>
            <a:r>
              <a:rPr lang="ro-RO" sz="1600" dirty="0">
                <a:latin typeface="Arial Narrow" panose="020B0606020202030204" pitchFamily="34" charset="0"/>
              </a:rPr>
              <a:t>publice de comunicaţii electronice şi al elementelor de infrastructură asociate acestora</a:t>
            </a:r>
            <a:r>
              <a:rPr lang="ro-RO" sz="1600" dirty="0" smtClean="0">
                <a:latin typeface="Arial Narrow" panose="020B0606020202030204" pitchFamily="34" charset="0"/>
              </a:rPr>
              <a:t>.</a:t>
            </a:r>
          </a:p>
          <a:p>
            <a:pPr algn="l" eaLnBrk="0" hangingPunct="0"/>
            <a:endParaRPr lang="ro-RO" sz="1600" dirty="0" smtClean="0">
              <a:latin typeface="Arial Narrow" panose="020B0606020202030204" pitchFamily="34" charset="0"/>
            </a:endParaRPr>
          </a:p>
          <a:p>
            <a:pPr marL="285750" indent="-285750" algn="l" eaLnBrk="0" hangingPunct="0">
              <a:buFont typeface="Wingdings" panose="05000000000000000000" pitchFamily="2" charset="2"/>
              <a:buChar char="Ø"/>
            </a:pPr>
            <a:r>
              <a:rPr lang="ro-RO" sz="1600" dirty="0" smtClean="0">
                <a:latin typeface="Arial Narrow" panose="020B0606020202030204" pitchFamily="34" charset="0"/>
              </a:rPr>
              <a:t>Toţi </a:t>
            </a:r>
            <a:r>
              <a:rPr lang="ro-RO" sz="1600" dirty="0">
                <a:latin typeface="Arial Narrow" panose="020B0606020202030204" pitchFamily="34" charset="0"/>
              </a:rPr>
              <a:t>furnizorii de reţele publice de comunicaţii electronice </a:t>
            </a:r>
            <a:r>
              <a:rPr lang="ro-RO" sz="1600" b="1" dirty="0">
                <a:latin typeface="Arial Narrow" panose="020B0606020202030204" pitchFamily="34" charset="0"/>
              </a:rPr>
              <a:t>au obligaţia de a transmite Agenţiei, </a:t>
            </a:r>
            <a:r>
              <a:rPr lang="ro-RO" sz="1600" dirty="0">
                <a:latin typeface="Arial Narrow" panose="020B0606020202030204" pitchFamily="34" charset="0"/>
              </a:rPr>
              <a:t>precum şi de a actualiza anual, </a:t>
            </a:r>
            <a:r>
              <a:rPr lang="ro-RO" sz="1600" dirty="0" smtClean="0">
                <a:latin typeface="Arial Narrow" panose="020B0606020202030204" pitchFamily="34" charset="0"/>
              </a:rPr>
              <a:t>până </a:t>
            </a:r>
            <a:r>
              <a:rPr lang="ro-RO" sz="1600" dirty="0">
                <a:latin typeface="Arial Narrow" panose="020B0606020202030204" pitchFamily="34" charset="0"/>
              </a:rPr>
              <a:t>în data de 1 iulie a fiecărui an, informaţii complete privind natura, disponibilitatea şi localizarea geografică a reţelelor publice de comunicaţii electronice pe care le </a:t>
            </a:r>
            <a:r>
              <a:rPr lang="ro-RO" sz="1600" dirty="0" smtClean="0">
                <a:latin typeface="Arial Narrow" panose="020B0606020202030204" pitchFamily="34" charset="0"/>
              </a:rPr>
              <a:t>operează.</a:t>
            </a:r>
          </a:p>
          <a:p>
            <a:pPr algn="l" eaLnBrk="0" hangingPunct="0"/>
            <a:endParaRPr lang="ro-RO" sz="1600" dirty="0" smtClean="0">
              <a:latin typeface="Arial Narrow" panose="020B0606020202030204" pitchFamily="34" charset="0"/>
            </a:endParaRPr>
          </a:p>
          <a:p>
            <a:pPr marL="285750" indent="-285750" algn="l" eaLnBrk="0" hangingPunct="0">
              <a:buFont typeface="Wingdings" panose="05000000000000000000" pitchFamily="2" charset="2"/>
              <a:buChar char="Ø"/>
            </a:pPr>
            <a:r>
              <a:rPr lang="ro-RO" sz="1600" dirty="0" smtClean="0">
                <a:latin typeface="Arial Narrow" panose="020B0606020202030204" pitchFamily="34" charset="0"/>
              </a:rPr>
              <a:t>Realizarea </a:t>
            </a:r>
            <a:r>
              <a:rPr lang="ro-RO" sz="1600" dirty="0">
                <a:latin typeface="Arial Narrow" panose="020B0606020202030204" pitchFamily="34" charset="0"/>
              </a:rPr>
              <a:t>inventarului digital detaliat presupune crearea </a:t>
            </a:r>
            <a:r>
              <a:rPr lang="ro-RO" sz="1600" b="1" dirty="0">
                <a:latin typeface="Arial Narrow" panose="020B0606020202030204" pitchFamily="34" charset="0"/>
              </a:rPr>
              <a:t>unei hărţi digitale a reţelelo</a:t>
            </a:r>
            <a:r>
              <a:rPr lang="ro-RO" sz="1600" dirty="0">
                <a:latin typeface="Arial Narrow" panose="020B0606020202030204" pitchFamily="34" charset="0"/>
              </a:rPr>
              <a:t>r publice de comunicaţii electronice şi a elementelor de infrastructură asociate acestora</a:t>
            </a:r>
            <a:r>
              <a:rPr lang="ro-RO" sz="1600" dirty="0" smtClean="0">
                <a:latin typeface="Arial Narrow" panose="020B0606020202030204" pitchFamily="34" charset="0"/>
              </a:rPr>
              <a:t>.</a:t>
            </a:r>
          </a:p>
          <a:p>
            <a:pPr algn="l" eaLnBrk="0" hangingPunct="0"/>
            <a:endParaRPr lang="en-US" sz="1600" dirty="0">
              <a:latin typeface="Arial Narrow" panose="020B0606020202030204" pitchFamily="34" charset="0"/>
            </a:endParaRPr>
          </a:p>
          <a:p>
            <a:pPr marL="285750" indent="-285750" algn="l" eaLnBrk="0" hangingPunct="0">
              <a:buFont typeface="Wingdings" panose="05000000000000000000" pitchFamily="2" charset="2"/>
              <a:buChar char="Ø"/>
            </a:pPr>
            <a:r>
              <a:rPr lang="ro-RO" sz="1600" dirty="0" smtClean="0">
                <a:latin typeface="Arial Narrow" panose="020B0606020202030204" pitchFamily="34" charset="0"/>
              </a:rPr>
              <a:t>Dat fiind amploarea proiectului dat, Agenția examinează posibilitatea creării inventarului digital în cadrul sistemului </a:t>
            </a:r>
            <a:r>
              <a:rPr lang="ro-RO" sz="1600" dirty="0">
                <a:latin typeface="Arial Narrow" panose="020B0606020202030204" pitchFamily="34" charset="0"/>
              </a:rPr>
              <a:t>informațional automatizat</a:t>
            </a:r>
            <a:r>
              <a:rPr lang="ro-RO" sz="1600" b="1" i="1" dirty="0">
                <a:latin typeface="Arial Narrow" panose="020B0606020202030204" pitchFamily="34" charset="0"/>
              </a:rPr>
              <a:t> </a:t>
            </a:r>
            <a:r>
              <a:rPr lang="ro-RO" sz="1600" b="1" i="1" dirty="0" smtClean="0">
                <a:latin typeface="Arial Narrow" panose="020B0606020202030204" pitchFamily="34" charset="0"/>
              </a:rPr>
              <a:t>”Registrul </a:t>
            </a:r>
            <a:r>
              <a:rPr lang="ro-RO" sz="1600" b="1" i="1" dirty="0">
                <a:latin typeface="Arial Narrow" panose="020B0606020202030204" pitchFamily="34" charset="0"/>
              </a:rPr>
              <a:t>obiectivelor de  infrastructură </a:t>
            </a:r>
            <a:r>
              <a:rPr lang="ro-RO" sz="1600" b="1" i="1" dirty="0" smtClean="0">
                <a:latin typeface="Arial Narrow" panose="020B0606020202030204" pitchFamily="34" charset="0"/>
              </a:rPr>
              <a:t>tehnico-edilitară” </a:t>
            </a:r>
            <a:r>
              <a:rPr lang="ro-RO" sz="1600" i="1" dirty="0" smtClean="0">
                <a:latin typeface="Arial Narrow" panose="020B0606020202030204" pitchFamily="34" charset="0"/>
              </a:rPr>
              <a:t>(</a:t>
            </a:r>
            <a:r>
              <a:rPr lang="en-US" sz="1600" i="1" dirty="0">
                <a:latin typeface="Arial Narrow" panose="020B0606020202030204" pitchFamily="34" charset="0"/>
              </a:rPr>
              <a:t>de</a:t>
            </a:r>
            <a:r>
              <a:rPr lang="ro-RO" sz="1600" i="1" dirty="0">
                <a:latin typeface="Arial Narrow" panose="020B0606020202030204" pitchFamily="34" charset="0"/>
              </a:rPr>
              <a:t>ț</a:t>
            </a:r>
            <a:r>
              <a:rPr lang="en-US" sz="1600" i="1" dirty="0">
                <a:latin typeface="Arial Narrow" panose="020B0606020202030204" pitchFamily="34" charset="0"/>
              </a:rPr>
              <a:t>in</a:t>
            </a:r>
            <a:r>
              <a:rPr lang="ro-RO" sz="1600" i="1" dirty="0">
                <a:latin typeface="Arial Narrow" panose="020B0606020202030204" pitchFamily="34" charset="0"/>
              </a:rPr>
              <a:t>ă</a:t>
            </a:r>
            <a:r>
              <a:rPr lang="en-US" sz="1600" i="1" dirty="0">
                <a:latin typeface="Arial Narrow" panose="020B0606020202030204" pitchFamily="34" charset="0"/>
              </a:rPr>
              <a:t>t</a:t>
            </a:r>
            <a:r>
              <a:rPr lang="ro-RO" sz="1600" i="1" dirty="0" smtClean="0">
                <a:latin typeface="Arial Narrow" panose="020B0606020202030204" pitchFamily="34" charset="0"/>
              </a:rPr>
              <a:t>or</a:t>
            </a:r>
            <a:r>
              <a:rPr lang="en-US" sz="1600" i="1" dirty="0" smtClean="0">
                <a:latin typeface="Arial Narrow" panose="020B0606020202030204" pitchFamily="34" charset="0"/>
              </a:rPr>
              <a:t>  </a:t>
            </a:r>
            <a:r>
              <a:rPr lang="ro-RO" sz="1600" i="1" dirty="0" smtClean="0">
                <a:latin typeface="Arial Narrow" panose="020B0606020202030204" pitchFamily="34" charset="0"/>
              </a:rPr>
              <a:t>Agenția </a:t>
            </a:r>
          </a:p>
          <a:p>
            <a:pPr algn="l" eaLnBrk="0" hangingPunct="0">
              <a:tabLst>
                <a:tab pos="355600" algn="l"/>
              </a:tabLst>
            </a:pPr>
            <a:r>
              <a:rPr lang="ro-RO" sz="1600" i="1" dirty="0">
                <a:latin typeface="Arial Narrow" panose="020B0606020202030204" pitchFamily="34" charset="0"/>
              </a:rPr>
              <a:t>	</a:t>
            </a:r>
            <a:r>
              <a:rPr lang="ro-RO" sz="1600" i="1" dirty="0" smtClean="0">
                <a:latin typeface="Arial Narrow" panose="020B0606020202030204" pitchFamily="34" charset="0"/>
              </a:rPr>
              <a:t>Servicii Publice, conform Legii nr.150 din 14.07.2017);</a:t>
            </a:r>
          </a:p>
          <a:p>
            <a:pPr algn="l" eaLnBrk="0" hangingPunct="0"/>
            <a:endParaRPr lang="en-US" sz="1600" b="1" i="1" dirty="0">
              <a:latin typeface="Arial Narrow" panose="020B0606020202030204" pitchFamily="34" charset="0"/>
            </a:endParaRPr>
          </a:p>
          <a:p>
            <a:pPr marL="285750" indent="-285750" algn="l">
              <a:buFont typeface="Wingdings" panose="05000000000000000000" pitchFamily="2" charset="2"/>
              <a:buChar char="Ø"/>
            </a:pPr>
            <a:r>
              <a:rPr lang="ro-RO" sz="1600" b="1" i="1" dirty="0" smtClean="0">
                <a:solidFill>
                  <a:srgbClr val="C00000"/>
                </a:solidFill>
                <a:latin typeface="Arial Narrow" panose="020B0606020202030204" pitchFamily="34" charset="0"/>
              </a:rPr>
              <a:t>Agenția a stabilit volumul, conținutul și formatul informației ce trebuie transmise,</a:t>
            </a:r>
            <a:r>
              <a:rPr lang="ru-RU" sz="1600" b="1" i="1" dirty="0" smtClean="0">
                <a:solidFill>
                  <a:srgbClr val="C00000"/>
                </a:solidFill>
                <a:latin typeface="Arial Narrow" panose="020B0606020202030204" pitchFamily="34" charset="0"/>
              </a:rPr>
              <a:t> </a:t>
            </a:r>
            <a:r>
              <a:rPr lang="ro-RO" sz="1600" b="1" i="1" dirty="0" smtClean="0">
                <a:solidFill>
                  <a:srgbClr val="C00000"/>
                </a:solidFill>
                <a:latin typeface="Arial Narrow" panose="020B0606020202030204" pitchFamily="34" charset="0"/>
              </a:rPr>
              <a:t>însă Hotărârea Consiliului de Administrație al ANRCETI nu a fost adoptată pe motivul imposibilității acoperirii financiare a implementării proiectului dat </a:t>
            </a:r>
            <a:r>
              <a:rPr lang="ro-RO" sz="1600" b="1" i="1" dirty="0">
                <a:solidFill>
                  <a:srgbClr val="C00000"/>
                </a:solidFill>
                <a:latin typeface="Arial Narrow" panose="020B0606020202030204" pitchFamily="34" charset="0"/>
              </a:rPr>
              <a:t>din sursele Agenției </a:t>
            </a:r>
            <a:r>
              <a:rPr lang="ro-RO" sz="1600" b="1" i="1" dirty="0" smtClean="0">
                <a:solidFill>
                  <a:srgbClr val="C00000"/>
                </a:solidFill>
                <a:latin typeface="Arial Narrow" panose="020B0606020202030204" pitchFamily="34" charset="0"/>
              </a:rPr>
              <a:t>.</a:t>
            </a:r>
            <a:endParaRPr lang="en-US" sz="1600" b="1" i="1" dirty="0">
              <a:solidFill>
                <a:srgbClr val="C00000"/>
              </a:solidFill>
              <a:latin typeface="Arial Narrow" panose="020B060602020203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6386" y="4077073"/>
            <a:ext cx="1387614" cy="1111760"/>
          </a:xfrm>
          <a:prstGeom prst="rect">
            <a:avLst/>
          </a:prstGeom>
          <a:noFill/>
          <a:ln>
            <a:noFill/>
          </a:ln>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598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91680" y="111629"/>
            <a:ext cx="7056784" cy="504056"/>
          </a:xfrm>
        </p:spPr>
        <p:txBody>
          <a:bodyPr>
            <a:noAutofit/>
          </a:bodyPr>
          <a:lstStyle/>
          <a:p>
            <a:r>
              <a:rPr lang="ru-RU" sz="2800" b="1" dirty="0" smtClean="0">
                <a:solidFill>
                  <a:schemeClr val="tx2"/>
                </a:solidFill>
                <a:latin typeface="Impact" panose="020B0806030902050204" pitchFamily="34" charset="0"/>
                <a:cs typeface="Aharoni" panose="02010803020104030203" pitchFamily="2" charset="-79"/>
              </a:rPr>
              <a:t/>
            </a:r>
            <a:br>
              <a:rPr lang="ru-RU" sz="2800" b="1" dirty="0" smtClean="0">
                <a:solidFill>
                  <a:schemeClr val="tx2"/>
                </a:solidFill>
                <a:latin typeface="Impact" panose="020B0806030902050204" pitchFamily="34" charset="0"/>
                <a:cs typeface="Aharoni" panose="02010803020104030203" pitchFamily="2" charset="-79"/>
              </a:rPr>
            </a:br>
            <a:r>
              <a:rPr lang="ru-RU" sz="2800" b="1" dirty="0">
                <a:solidFill>
                  <a:schemeClr val="tx2"/>
                </a:solidFill>
                <a:latin typeface="Impact" panose="020B0806030902050204" pitchFamily="34" charset="0"/>
                <a:cs typeface="Aharoni" panose="02010803020104030203" pitchFamily="2" charset="-79"/>
              </a:rPr>
              <a:t/>
            </a:r>
            <a:br>
              <a:rPr lang="ru-RU" sz="2800" b="1" dirty="0">
                <a:solidFill>
                  <a:schemeClr val="tx2"/>
                </a:solidFill>
                <a:latin typeface="Impact" panose="020B0806030902050204" pitchFamily="34" charset="0"/>
                <a:cs typeface="Aharoni" panose="02010803020104030203" pitchFamily="2" charset="-79"/>
              </a:rPr>
            </a:br>
            <a:r>
              <a:rPr lang="ro-RO" sz="3600" b="1" dirty="0" smtClean="0">
                <a:solidFill>
                  <a:schemeClr val="tx2"/>
                </a:solidFill>
                <a:latin typeface="Impact" panose="020B0806030902050204" pitchFamily="34" charset="0"/>
                <a:cs typeface="Aharoni" panose="02010803020104030203" pitchFamily="2" charset="-79"/>
              </a:rPr>
              <a:t>CONCLUZII</a:t>
            </a:r>
            <a:endParaRPr lang="ro-RO" sz="3600" b="1" dirty="0">
              <a:solidFill>
                <a:schemeClr val="tx2"/>
              </a:solidFill>
              <a:latin typeface="Impact" panose="020B0806030902050204" pitchFamily="34" charset="0"/>
              <a:cs typeface="Aharoni" panose="02010803020104030203" pitchFamily="2" charset="-79"/>
            </a:endParaRPr>
          </a:p>
        </p:txBody>
      </p:sp>
      <p:sp>
        <p:nvSpPr>
          <p:cNvPr id="17411" name="Rectangle 3"/>
          <p:cNvSpPr>
            <a:spLocks noGrp="1" noChangeArrowheads="1"/>
          </p:cNvSpPr>
          <p:nvPr>
            <p:ph type="body" idx="1"/>
          </p:nvPr>
        </p:nvSpPr>
        <p:spPr>
          <a:xfrm>
            <a:off x="323528" y="1700808"/>
            <a:ext cx="8441974" cy="5040560"/>
          </a:xfrm>
        </p:spPr>
        <p:txBody>
          <a:bodyPr/>
          <a:lstStyle/>
          <a:p>
            <a:pPr>
              <a:buFont typeface="Wingdings" panose="05000000000000000000" pitchFamily="2" charset="2"/>
              <a:buChar char="v"/>
            </a:pPr>
            <a:r>
              <a:rPr lang="ro-RO" sz="2000" b="1" dirty="0" smtClean="0">
                <a:latin typeface="Arial Narrow" panose="020B0606020202030204" pitchFamily="34" charset="0"/>
              </a:rPr>
              <a:t>Facilitarea înțelegerii și aplicării omogene și corecte </a:t>
            </a:r>
            <a:r>
              <a:rPr lang="ro-RO" sz="2000" dirty="0" smtClean="0">
                <a:latin typeface="Arial Narrow" panose="020B0606020202030204" pitchFamily="34" charset="0"/>
              </a:rPr>
              <a:t>a prevederilor Legii nr.28/2016 de către toate entitățile publice de diferite nivele și de furnizorii de comunicații electronice;</a:t>
            </a:r>
          </a:p>
          <a:p>
            <a:pPr>
              <a:buFont typeface="Wingdings" panose="05000000000000000000" pitchFamily="2" charset="2"/>
              <a:buChar char="v"/>
            </a:pPr>
            <a:r>
              <a:rPr lang="ro-RO" sz="2000" b="1" dirty="0" smtClean="0">
                <a:latin typeface="Arial Narrow" panose="020B0606020202030204" pitchFamily="34" charset="0"/>
              </a:rPr>
              <a:t>Conlucrarea cu autoritățile publice locale </a:t>
            </a:r>
            <a:r>
              <a:rPr lang="ro-RO" sz="2000" dirty="0" smtClean="0">
                <a:latin typeface="Arial Narrow" panose="020B0606020202030204" pitchFamily="34" charset="0"/>
              </a:rPr>
              <a:t>la compartimentul stabilirii, publicării și transmiterii către Agenție a condițiilor de acces pe proprietate publică;</a:t>
            </a:r>
          </a:p>
          <a:p>
            <a:pPr>
              <a:buFont typeface="Wingdings" panose="05000000000000000000" pitchFamily="2" charset="2"/>
              <a:buChar char="v"/>
            </a:pPr>
            <a:r>
              <a:rPr lang="ro-RO" sz="2000" b="1" dirty="0" smtClean="0">
                <a:latin typeface="Arial Narrow" panose="020B0606020202030204" pitchFamily="34" charset="0"/>
              </a:rPr>
              <a:t>Reducerea efectivă a costurilor </a:t>
            </a:r>
            <a:r>
              <a:rPr lang="ro-RO" sz="2000" dirty="0" smtClean="0">
                <a:latin typeface="Arial Narrow" panose="020B0606020202030204" pitchFamily="34" charset="0"/>
              </a:rPr>
              <a:t>de instalare a rețelelor de comunicații electronice, precum și reducerea barierelor administrative în relația cu statul;</a:t>
            </a:r>
          </a:p>
          <a:p>
            <a:pPr eaLnBrk="0" hangingPunct="0">
              <a:buFont typeface="Wingdings" panose="05000000000000000000" pitchFamily="2" charset="2"/>
              <a:buChar char="v"/>
            </a:pPr>
            <a:r>
              <a:rPr lang="ro-RO" sz="2000" b="1" dirty="0" smtClean="0">
                <a:latin typeface="Arial Narrow" panose="020B0606020202030204" pitchFamily="34" charset="0"/>
              </a:rPr>
              <a:t>Oportunitatea creării </a:t>
            </a:r>
            <a:r>
              <a:rPr lang="ro-RO" sz="2000" b="1" dirty="0">
                <a:latin typeface="Arial Narrow" panose="020B0606020202030204" pitchFamily="34" charset="0"/>
              </a:rPr>
              <a:t>inventarului digital </a:t>
            </a:r>
            <a:r>
              <a:rPr lang="ro-RO" sz="2000" dirty="0">
                <a:latin typeface="Arial Narrow" panose="020B0606020202030204" pitchFamily="34" charset="0"/>
              </a:rPr>
              <a:t>în cadrul sistemului </a:t>
            </a:r>
            <a:r>
              <a:rPr lang="ro-RO" sz="2000" dirty="0" smtClean="0">
                <a:latin typeface="Arial Narrow" panose="020B0606020202030204" pitchFamily="34" charset="0"/>
              </a:rPr>
              <a:t>multifuncțional informațional </a:t>
            </a:r>
            <a:r>
              <a:rPr lang="ro-RO" sz="2000" dirty="0">
                <a:latin typeface="Arial Narrow" panose="020B0606020202030204" pitchFamily="34" charset="0"/>
              </a:rPr>
              <a:t>automatizat</a:t>
            </a:r>
            <a:r>
              <a:rPr lang="ro-RO" sz="2000" b="1" i="1" dirty="0">
                <a:latin typeface="Arial Narrow" panose="020B0606020202030204" pitchFamily="34" charset="0"/>
              </a:rPr>
              <a:t> ”</a:t>
            </a:r>
            <a:r>
              <a:rPr lang="ro-RO" sz="2000" i="1" dirty="0">
                <a:latin typeface="Arial Narrow" panose="020B0606020202030204" pitchFamily="34" charset="0"/>
              </a:rPr>
              <a:t>Registrul obiectivelor de  infrastructură tehnico-edilitară” ;</a:t>
            </a:r>
            <a:endParaRPr lang="ro-RO" sz="2000" i="1" dirty="0" smtClean="0">
              <a:latin typeface="Arial Narrow" panose="020B0606020202030204" pitchFamily="34" charset="0"/>
            </a:endParaRPr>
          </a:p>
          <a:p>
            <a:pPr eaLnBrk="0" hangingPunct="0">
              <a:buFont typeface="Wingdings" panose="05000000000000000000" pitchFamily="2" charset="2"/>
              <a:buChar char="v"/>
            </a:pPr>
            <a:r>
              <a:rPr lang="ro-RO" sz="2000" b="1" dirty="0" smtClean="0">
                <a:latin typeface="Arial Narrow" panose="020B0606020202030204" pitchFamily="34" charset="0"/>
              </a:rPr>
              <a:t>Transpunerea pe deplin in Legea nr.28/2016 a dispozițiilor Directivei 2014/61/UE </a:t>
            </a:r>
            <a:r>
              <a:rPr lang="ro-RO" sz="2000" dirty="0" smtClean="0">
                <a:latin typeface="Arial Narrow" panose="020B0606020202030204" pitchFamily="34" charset="0"/>
              </a:rPr>
              <a:t>a Parlamentului European și a Consiliului din 15 mai 2014 privind măsuri de reducere a costului instalării rețelelor de comunicații electronice de mare viteză în vederea utilizării eficiente a infrastructurii fizice din perspectiva instalării de rețele de comunicații electronice de mare viteză.</a:t>
            </a:r>
            <a:endParaRPr lang="ro-RO" sz="2000" dirty="0">
              <a:latin typeface="Arial Narrow" panose="020B0606020202030204" pitchFamily="34"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6627"/>
            <a:ext cx="1090613" cy="10181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91680" y="111629"/>
            <a:ext cx="7056784" cy="504056"/>
          </a:xfrm>
        </p:spPr>
        <p:txBody>
          <a:bodyPr>
            <a:noAutofit/>
          </a:bodyPr>
          <a:lstStyle/>
          <a:p>
            <a:r>
              <a:rPr lang="ru-RU" sz="2800" b="1" dirty="0" smtClean="0">
                <a:solidFill>
                  <a:schemeClr val="tx2"/>
                </a:solidFill>
                <a:latin typeface="Impact" panose="020B0806030902050204" pitchFamily="34" charset="0"/>
                <a:cs typeface="Aharoni" panose="02010803020104030203" pitchFamily="2" charset="-79"/>
              </a:rPr>
              <a:t/>
            </a:r>
            <a:br>
              <a:rPr lang="ru-RU" sz="2800" b="1" dirty="0" smtClean="0">
                <a:solidFill>
                  <a:schemeClr val="tx2"/>
                </a:solidFill>
                <a:latin typeface="Impact" panose="020B0806030902050204" pitchFamily="34" charset="0"/>
                <a:cs typeface="Aharoni" panose="02010803020104030203" pitchFamily="2" charset="-79"/>
              </a:rPr>
            </a:br>
            <a:r>
              <a:rPr lang="ru-RU" sz="2800" b="1" dirty="0">
                <a:solidFill>
                  <a:schemeClr val="tx2"/>
                </a:solidFill>
                <a:latin typeface="Impact" panose="020B0806030902050204" pitchFamily="34" charset="0"/>
                <a:cs typeface="Aharoni" panose="02010803020104030203" pitchFamily="2" charset="-79"/>
              </a:rPr>
              <a:t/>
            </a:r>
            <a:br>
              <a:rPr lang="ru-RU" sz="2800" b="1" dirty="0">
                <a:solidFill>
                  <a:schemeClr val="tx2"/>
                </a:solidFill>
                <a:latin typeface="Impact" panose="020B0806030902050204" pitchFamily="34" charset="0"/>
                <a:cs typeface="Aharoni" panose="02010803020104030203" pitchFamily="2" charset="-79"/>
              </a:rPr>
            </a:br>
            <a:endParaRPr lang="ro-RO" sz="2800" b="1" dirty="0">
              <a:solidFill>
                <a:schemeClr val="tx2"/>
              </a:solidFill>
              <a:latin typeface="Impact" panose="020B0806030902050204" pitchFamily="34" charset="0"/>
              <a:cs typeface="Aharoni" panose="02010803020104030203" pitchFamily="2" charset="-79"/>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6627"/>
            <a:ext cx="1090613" cy="10181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59632" y="1412776"/>
            <a:ext cx="6552727"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496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cxnSp>
        <p:nvCxnSpPr>
          <p:cNvPr id="11" name="Прямая со стрелкой 10"/>
          <p:cNvCxnSpPr/>
          <p:nvPr/>
        </p:nvCxnSpPr>
        <p:spPr bwMode="auto">
          <a:xfrm flipH="1">
            <a:off x="4175448" y="2744054"/>
            <a:ext cx="2664296" cy="252898"/>
          </a:xfrm>
          <a:prstGeom prst="straightConnector1">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arrow"/>
          </a:ln>
          <a:effectLst/>
        </p:spPr>
      </p:cxnSp>
      <p:cxnSp>
        <p:nvCxnSpPr>
          <p:cNvPr id="15" name="Прямая со стрелкой 14"/>
          <p:cNvCxnSpPr/>
          <p:nvPr/>
        </p:nvCxnSpPr>
        <p:spPr bwMode="auto">
          <a:xfrm flipH="1">
            <a:off x="6191672" y="2744054"/>
            <a:ext cx="648072" cy="180890"/>
          </a:xfrm>
          <a:prstGeom prst="straightConnector1">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arrow"/>
          </a:ln>
          <a:effectLst/>
        </p:spPr>
      </p:cxnSp>
      <p:cxnSp>
        <p:nvCxnSpPr>
          <p:cNvPr id="22" name="Прямая со стрелкой 21"/>
          <p:cNvCxnSpPr/>
          <p:nvPr/>
        </p:nvCxnSpPr>
        <p:spPr bwMode="auto">
          <a:xfrm flipH="1" flipV="1">
            <a:off x="4211960" y="4400238"/>
            <a:ext cx="792088" cy="900970"/>
          </a:xfrm>
          <a:prstGeom prst="straightConnector1">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arrow"/>
          </a:ln>
          <a:effectLst/>
        </p:spPr>
      </p:cxnSp>
      <p:sp>
        <p:nvSpPr>
          <p:cNvPr id="21" name="TextBox 20"/>
          <p:cNvSpPr txBox="1"/>
          <p:nvPr/>
        </p:nvSpPr>
        <p:spPr>
          <a:xfrm>
            <a:off x="2051212" y="106627"/>
            <a:ext cx="6912768" cy="6647974"/>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ro-RO" sz="2800" b="1" dirty="0" smtClean="0">
                <a:solidFill>
                  <a:schemeClr val="tx2"/>
                </a:solidFill>
                <a:latin typeface="Arial Black" panose="020B0A04020102020204" pitchFamily="34" charset="0"/>
                <a:cs typeface="Arial" panose="020B0604020202020204" pitchFamily="34" charset="0"/>
              </a:rPr>
              <a:t>Cadrul legal național existent</a:t>
            </a:r>
            <a:r>
              <a:rPr lang="ro-RO" sz="2800" b="1" dirty="0" smtClean="0">
                <a:latin typeface="Arial Black" panose="020B0A04020102020204" pitchFamily="34" charset="0"/>
              </a:rPr>
              <a:t>:</a:t>
            </a:r>
            <a:endParaRPr lang="ro-RO" sz="2800" b="1" dirty="0" smtClean="0">
              <a:solidFill>
                <a:schemeClr val="tx2"/>
              </a:solidFill>
              <a:latin typeface="Arial Black" panose="020B0A04020102020204" pitchFamily="34" charset="0"/>
              <a:cs typeface="Arial" panose="020B0604020202020204" pitchFamily="34" charset="0"/>
            </a:endParaRPr>
          </a:p>
          <a:p>
            <a:pPr algn="l"/>
            <a:endParaRPr lang="ro-RO" sz="2000" b="1" dirty="0" smtClean="0">
              <a:solidFill>
                <a:schemeClr val="tx2"/>
              </a:solidFill>
              <a:latin typeface="Arial Narrow" panose="020B0606020202030204" pitchFamily="34" charset="0"/>
              <a:cs typeface="Arial" panose="020B0604020202020204" pitchFamily="34" charset="0"/>
            </a:endParaRPr>
          </a:p>
          <a:p>
            <a:pPr marL="285750" indent="-285750" algn="l">
              <a:buFont typeface="Wingdings" panose="05000000000000000000" pitchFamily="2" charset="2"/>
              <a:buChar char="Ø"/>
            </a:pPr>
            <a:r>
              <a:rPr lang="ro-RO" sz="2000" b="1" dirty="0" smtClean="0">
                <a:latin typeface="Arial Narrow" panose="020B0606020202030204" pitchFamily="34" charset="0"/>
                <a:ea typeface="Arial Unicode MS" panose="020B0604020202020204" pitchFamily="34" charset="-128"/>
                <a:cs typeface="Arial" panose="020B0604020202020204" pitchFamily="34" charset="0"/>
              </a:rPr>
              <a:t>Programul de dezvoltare a accesului la Internet în bandă largă pe anii 2010-2013, aprobat prin Hotărârea Guvernului nr.1077 din 17.11.2010;</a:t>
            </a:r>
          </a:p>
          <a:p>
            <a:pPr algn="l"/>
            <a:endParaRPr lang="ro-RO" sz="2000" b="1" dirty="0" smtClean="0">
              <a:latin typeface="Arial Narrow" panose="020B0606020202030204" pitchFamily="34" charset="0"/>
              <a:ea typeface="Arial Unicode MS" panose="020B0604020202020204" pitchFamily="34" charset="-128"/>
              <a:cs typeface="Arial" panose="020B0604020202020204" pitchFamily="34" charset="0"/>
            </a:endParaRPr>
          </a:p>
          <a:p>
            <a:pPr marL="285750" indent="-285750" algn="l">
              <a:buFont typeface="Wingdings" panose="05000000000000000000" pitchFamily="2" charset="2"/>
              <a:buChar char="Ø"/>
            </a:pPr>
            <a:r>
              <a:rPr lang="ro-RO" sz="2000" b="1" dirty="0" smtClean="0">
                <a:solidFill>
                  <a:srgbClr val="C00000"/>
                </a:solidFill>
                <a:latin typeface="Arial Narrow" panose="020B0606020202030204" pitchFamily="34" charset="0"/>
                <a:ea typeface="Arial Unicode MS" panose="020B0604020202020204" pitchFamily="34" charset="-128"/>
                <a:cs typeface="Arial" panose="020B0604020202020204" pitchFamily="34" charset="0"/>
              </a:rPr>
              <a:t>Strategia Naţională de dezvoltare a societăţii informaţionale „Moldova Digitală 2020” aprobată prin Hotărârea Guvernului nr.857 din 31.10.2013;</a:t>
            </a:r>
          </a:p>
          <a:p>
            <a:pPr algn="l"/>
            <a:endParaRPr lang="ro-RO" sz="2000" b="1" dirty="0" smtClean="0">
              <a:latin typeface="Arial Narrow" panose="020B0606020202030204" pitchFamily="34" charset="0"/>
              <a:ea typeface="Arial Unicode MS" panose="020B0604020202020204" pitchFamily="34" charset="-128"/>
              <a:cs typeface="Arial" panose="020B0604020202020204" pitchFamily="34" charset="0"/>
            </a:endParaRPr>
          </a:p>
          <a:p>
            <a:pPr marL="285750" indent="-285750" algn="l">
              <a:buFont typeface="Wingdings" panose="05000000000000000000" pitchFamily="2" charset="2"/>
              <a:buChar char="Ø"/>
            </a:pPr>
            <a:r>
              <a:rPr lang="ro-RO" sz="2000" b="1" dirty="0">
                <a:latin typeface="Arial Narrow" panose="020B0606020202030204" pitchFamily="34" charset="0"/>
                <a:cs typeface="Arial" panose="020B0604020202020204" pitchFamily="34" charset="0"/>
              </a:rPr>
              <a:t>Programul de management al spectrului de frecvenţe radio pe anii 2013-2020, aprobat prin </a:t>
            </a:r>
            <a:r>
              <a:rPr lang="ro-RO" sz="2000" b="1" dirty="0">
                <a:latin typeface="Arial Narrow" panose="020B0606020202030204" pitchFamily="34" charset="0"/>
                <a:ea typeface="Arial Unicode MS" panose="020B0604020202020204" pitchFamily="34" charset="-128"/>
                <a:cs typeface="Arial" panose="020B0604020202020204" pitchFamily="34" charset="0"/>
              </a:rPr>
              <a:t>Hotărârea Guvernului  nr.116 din </a:t>
            </a:r>
            <a:r>
              <a:rPr lang="ro-RO" sz="2000" b="1" dirty="0" smtClean="0">
                <a:latin typeface="Arial Narrow" panose="020B0606020202030204" pitchFamily="34" charset="0"/>
                <a:ea typeface="Arial Unicode MS" panose="020B0604020202020204" pitchFamily="34" charset="-128"/>
                <a:cs typeface="Arial" panose="020B0604020202020204" pitchFamily="34" charset="0"/>
              </a:rPr>
              <a:t>11.02.2013;</a:t>
            </a:r>
          </a:p>
          <a:p>
            <a:pPr algn="l"/>
            <a:endParaRPr lang="ro-RO" sz="2000" b="1" dirty="0" smtClean="0">
              <a:latin typeface="Arial Narrow" panose="020B0606020202030204" pitchFamily="34" charset="0"/>
              <a:ea typeface="Arial Unicode MS" panose="020B0604020202020204" pitchFamily="34" charset="-128"/>
              <a:cs typeface="Arial" panose="020B0604020202020204" pitchFamily="34" charset="0"/>
            </a:endParaRPr>
          </a:p>
          <a:p>
            <a:pPr marL="285750" indent="-285750" algn="l">
              <a:buFont typeface="Wingdings" panose="05000000000000000000" pitchFamily="2" charset="2"/>
              <a:buChar char="Ø"/>
            </a:pPr>
            <a:r>
              <a:rPr lang="ro-RO" sz="2000" b="1" dirty="0" smtClean="0">
                <a:latin typeface="Arial Narrow" panose="020B0606020202030204" pitchFamily="34" charset="0"/>
                <a:cs typeface="Arial" panose="020B0604020202020204" pitchFamily="34" charset="0"/>
              </a:rPr>
              <a:t>Programul </a:t>
            </a:r>
            <a:r>
              <a:rPr lang="ro-RO" sz="2000" b="1" dirty="0">
                <a:latin typeface="Arial Narrow" panose="020B0606020202030204" pitchFamily="34" charset="0"/>
                <a:cs typeface="Arial" panose="020B0604020202020204" pitchFamily="34" charset="0"/>
              </a:rPr>
              <a:t>privind tranziţia de la </a:t>
            </a:r>
            <a:r>
              <a:rPr lang="ro-RO" sz="2000" b="1" dirty="0" smtClean="0">
                <a:latin typeface="Arial Narrow" panose="020B0606020202030204" pitchFamily="34" charset="0"/>
                <a:cs typeface="Arial" panose="020B0604020202020204" pitchFamily="34" charset="0"/>
              </a:rPr>
              <a:t>televiziunea analogică </a:t>
            </a:r>
            <a:r>
              <a:rPr lang="ro-RO" sz="2000" b="1" dirty="0">
                <a:latin typeface="Arial Narrow" panose="020B0606020202030204" pitchFamily="34" charset="0"/>
                <a:cs typeface="Arial" panose="020B0604020202020204" pitchFamily="34" charset="0"/>
              </a:rPr>
              <a:t>terestră la cea digitală </a:t>
            </a:r>
            <a:r>
              <a:rPr lang="ro-RO" sz="2000" b="1" dirty="0" smtClean="0">
                <a:latin typeface="Arial Narrow" panose="020B0606020202030204" pitchFamily="34" charset="0"/>
                <a:cs typeface="Arial" panose="020B0604020202020204" pitchFamily="34" charset="0"/>
              </a:rPr>
              <a:t>terestră, </a:t>
            </a:r>
            <a:r>
              <a:rPr lang="ro-RO" sz="2000" b="1" dirty="0">
                <a:latin typeface="Arial Narrow" panose="020B0606020202030204" pitchFamily="34" charset="0"/>
                <a:cs typeface="Arial" panose="020B0604020202020204" pitchFamily="34" charset="0"/>
              </a:rPr>
              <a:t>aprobat prin </a:t>
            </a:r>
            <a:r>
              <a:rPr lang="ro-RO" sz="2000" b="1" dirty="0">
                <a:latin typeface="Arial Narrow" panose="020B0606020202030204" pitchFamily="34" charset="0"/>
                <a:ea typeface="Arial Unicode MS" panose="020B0604020202020204" pitchFamily="34" charset="-128"/>
                <a:cs typeface="Arial" panose="020B0604020202020204" pitchFamily="34" charset="0"/>
              </a:rPr>
              <a:t>Hotărârea Guvernului  </a:t>
            </a:r>
            <a:r>
              <a:rPr lang="ro-RO" sz="2000" b="1" dirty="0" smtClean="0">
                <a:latin typeface="Arial Narrow" panose="020B0606020202030204" pitchFamily="34" charset="0"/>
                <a:ea typeface="Arial Unicode MS" panose="020B0604020202020204" pitchFamily="34" charset="-128"/>
                <a:cs typeface="Arial" panose="020B0604020202020204" pitchFamily="34" charset="0"/>
              </a:rPr>
              <a:t>nr.240 </a:t>
            </a:r>
            <a:r>
              <a:rPr lang="ro-RO" sz="2000" b="1" dirty="0">
                <a:latin typeface="Arial Narrow" panose="020B0606020202030204" pitchFamily="34" charset="0"/>
                <a:ea typeface="Arial Unicode MS" panose="020B0604020202020204" pitchFamily="34" charset="-128"/>
                <a:cs typeface="Arial" panose="020B0604020202020204" pitchFamily="34" charset="0"/>
              </a:rPr>
              <a:t>din </a:t>
            </a:r>
            <a:r>
              <a:rPr lang="ro-RO" sz="2000" b="1" dirty="0" smtClean="0">
                <a:latin typeface="Arial Narrow" panose="020B0606020202030204" pitchFamily="34" charset="0"/>
                <a:ea typeface="Arial Unicode MS" panose="020B0604020202020204" pitchFamily="34" charset="-128"/>
                <a:cs typeface="Arial" panose="020B0604020202020204" pitchFamily="34" charset="0"/>
              </a:rPr>
              <a:t>08.05.2015;</a:t>
            </a:r>
            <a:endParaRPr lang="en-US" sz="2000" dirty="0">
              <a:latin typeface="Arial Narrow" panose="020B0606020202030204" pitchFamily="34" charset="0"/>
              <a:cs typeface="Arial" panose="020B0604020202020204" pitchFamily="34" charset="0"/>
            </a:endParaRPr>
          </a:p>
          <a:p>
            <a:pPr algn="l"/>
            <a:endParaRPr lang="ro-RO" sz="2000" b="1" dirty="0">
              <a:latin typeface="Arial Narrow" panose="020B0606020202030204" pitchFamily="34" charset="0"/>
              <a:ea typeface="Arial Unicode MS" panose="020B0604020202020204" pitchFamily="34" charset="-128"/>
              <a:cs typeface="Arial" panose="020B0604020202020204" pitchFamily="34" charset="0"/>
            </a:endParaRPr>
          </a:p>
          <a:p>
            <a:pPr marL="285750" indent="-285750" algn="l">
              <a:buFont typeface="Wingdings" panose="05000000000000000000" pitchFamily="2" charset="2"/>
              <a:buChar char="Ø"/>
            </a:pPr>
            <a:r>
              <a:rPr lang="ro-RO" sz="2000" b="1" dirty="0" smtClean="0">
                <a:solidFill>
                  <a:schemeClr val="tx1"/>
                </a:solidFill>
                <a:latin typeface="Arial Narrow" panose="020B0606020202030204" pitchFamily="34" charset="0"/>
                <a:cs typeface="Arial" panose="020B0604020202020204" pitchFamily="34" charset="0"/>
              </a:rPr>
              <a:t>Programul de dezvoltare a rețelelor de bandă largă pe anii 2018-2020</a:t>
            </a:r>
            <a:r>
              <a:rPr lang="ro-RO" sz="2000" b="1" dirty="0" smtClean="0">
                <a:solidFill>
                  <a:schemeClr val="tx1"/>
                </a:solidFill>
                <a:latin typeface="Arial Narrow" panose="020B0606020202030204" pitchFamily="34" charset="0"/>
                <a:ea typeface="Arial Unicode MS" panose="020B0604020202020204" pitchFamily="34" charset="-128"/>
                <a:cs typeface="Arial" panose="020B0604020202020204" pitchFamily="34" charset="0"/>
              </a:rPr>
              <a:t>, aprobat prin Hotărârea Guvernului nr.629 din 05.07.2018.</a:t>
            </a:r>
          </a:p>
          <a:p>
            <a:pPr algn="l"/>
            <a:endParaRPr lang="en-US" sz="1800" b="1" dirty="0" smtClean="0">
              <a:latin typeface="Arial Black" panose="020B0A04020102020204" pitchFamily="34" charset="0"/>
              <a:cs typeface="Arial" panose="020B0604020202020204" pitchFamily="34" charset="0"/>
            </a:endParaRPr>
          </a:p>
        </p:txBody>
      </p:sp>
      <p:pic>
        <p:nvPicPr>
          <p:cNvPr id="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6627"/>
            <a:ext cx="1090613" cy="10181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cxnSp>
        <p:nvCxnSpPr>
          <p:cNvPr id="11" name="Прямая со стрелкой 10"/>
          <p:cNvCxnSpPr/>
          <p:nvPr/>
        </p:nvCxnSpPr>
        <p:spPr bwMode="auto">
          <a:xfrm flipH="1">
            <a:off x="4175448" y="2744054"/>
            <a:ext cx="2664296" cy="252898"/>
          </a:xfrm>
          <a:prstGeom prst="straightConnector1">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arrow"/>
          </a:ln>
          <a:effectLst/>
        </p:spPr>
      </p:cxnSp>
      <p:cxnSp>
        <p:nvCxnSpPr>
          <p:cNvPr id="15" name="Прямая со стрелкой 14"/>
          <p:cNvCxnSpPr/>
          <p:nvPr/>
        </p:nvCxnSpPr>
        <p:spPr bwMode="auto">
          <a:xfrm flipH="1">
            <a:off x="6191672" y="2744054"/>
            <a:ext cx="648072" cy="180890"/>
          </a:xfrm>
          <a:prstGeom prst="straightConnector1">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arrow"/>
          </a:ln>
          <a:effectLst/>
        </p:spPr>
      </p:cxnSp>
      <p:cxnSp>
        <p:nvCxnSpPr>
          <p:cNvPr id="22" name="Прямая со стрелкой 21"/>
          <p:cNvCxnSpPr/>
          <p:nvPr/>
        </p:nvCxnSpPr>
        <p:spPr bwMode="auto">
          <a:xfrm flipH="1" flipV="1">
            <a:off x="4211960" y="4400238"/>
            <a:ext cx="792088" cy="900970"/>
          </a:xfrm>
          <a:prstGeom prst="straightConnector1">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arrow"/>
          </a:ln>
          <a:effectLst/>
        </p:spPr>
      </p:cxnSp>
      <p:sp>
        <p:nvSpPr>
          <p:cNvPr id="21" name="TextBox 20"/>
          <p:cNvSpPr txBox="1"/>
          <p:nvPr/>
        </p:nvSpPr>
        <p:spPr>
          <a:xfrm>
            <a:off x="2051212" y="350073"/>
            <a:ext cx="6912768" cy="5755422"/>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ro-RO" b="1" dirty="0" smtClean="0">
                <a:latin typeface="Arial Black" panose="020B0A04020102020204" pitchFamily="34" charset="0"/>
                <a:cs typeface="Arial" panose="020B0604020202020204" pitchFamily="34" charset="0"/>
              </a:rPr>
              <a:t>Regimul de infrastructura a fost t</a:t>
            </a:r>
            <a:r>
              <a:rPr lang="ro-RO" b="1" dirty="0" smtClean="0">
                <a:solidFill>
                  <a:schemeClr val="tx2"/>
                </a:solidFill>
                <a:latin typeface="Arial Black" panose="020B0A04020102020204" pitchFamily="34" charset="0"/>
                <a:cs typeface="Arial" panose="020B0604020202020204" pitchFamily="34" charset="0"/>
              </a:rPr>
              <a:t>ranspus parțial în Legea nr.28/2016 din cadrul legislativ european:</a:t>
            </a:r>
          </a:p>
          <a:p>
            <a:pPr algn="just"/>
            <a:endParaRPr lang="ro-RO" sz="1800" b="1" dirty="0" smtClean="0">
              <a:latin typeface="Arial Narrow" panose="020B0606020202030204" pitchFamily="34" charset="0"/>
              <a:cs typeface="Arial" panose="020B0604020202020204" pitchFamily="34" charset="0"/>
            </a:endParaRPr>
          </a:p>
          <a:p>
            <a:pPr algn="just"/>
            <a:endParaRPr lang="ro-RO" sz="1800" b="1" dirty="0" smtClean="0">
              <a:latin typeface="Arial Narrow" panose="020B0606020202030204" pitchFamily="34" charset="0"/>
              <a:cs typeface="Arial" panose="020B0604020202020204" pitchFamily="34" charset="0"/>
            </a:endParaRPr>
          </a:p>
          <a:p>
            <a:pPr marL="285750" indent="-285750" algn="l">
              <a:buFont typeface="Wingdings" panose="05000000000000000000" pitchFamily="2" charset="2"/>
              <a:buChar char="Ø"/>
            </a:pPr>
            <a:r>
              <a:rPr lang="ro-RO" sz="2000" b="1" dirty="0" smtClean="0">
                <a:latin typeface="Arial Narrow" panose="020B0606020202030204" pitchFamily="34" charset="0"/>
                <a:cs typeface="Arial" panose="020B0604020202020204" pitchFamily="34" charset="0"/>
              </a:rPr>
              <a:t>Directiva 2002/21/CE a Parlamentului European şi a Consiliului din 7 martie 2002 privind un cadru de reglementare comun pentru reţelele şi serviciile de comunicaţii electronice (directivă-cadru), modificată prin Directiva 2009/140/CE a Parlamentului European şi a Consiliului;</a:t>
            </a:r>
          </a:p>
          <a:p>
            <a:pPr algn="l"/>
            <a:endParaRPr lang="ro-RO" sz="2000" b="1" dirty="0" smtClean="0">
              <a:latin typeface="Arial Narrow" panose="020B0606020202030204" pitchFamily="34" charset="0"/>
              <a:cs typeface="Arial" panose="020B0604020202020204" pitchFamily="34" charset="0"/>
            </a:endParaRPr>
          </a:p>
          <a:p>
            <a:pPr marL="285750" indent="-285750" algn="l">
              <a:buFont typeface="Wingdings" panose="05000000000000000000" pitchFamily="2" charset="2"/>
              <a:buChar char="Ø"/>
            </a:pPr>
            <a:r>
              <a:rPr lang="ro-RO" sz="2000" b="1" dirty="0" smtClean="0">
                <a:latin typeface="Arial Narrow" panose="020B0606020202030204" pitchFamily="34" charset="0"/>
                <a:cs typeface="Arial" panose="020B0604020202020204" pitchFamily="34" charset="0"/>
              </a:rPr>
              <a:t>Directiva 2002/77/CE a Comisiei din 16 septembrie 2002 privind concurenţa pe pieţele de reţele şi servicii de comunicaţii electronice;</a:t>
            </a:r>
          </a:p>
          <a:p>
            <a:pPr marL="285750" indent="-285750" algn="l">
              <a:buFont typeface="Wingdings" panose="05000000000000000000" pitchFamily="2" charset="2"/>
              <a:buChar char="Ø"/>
            </a:pPr>
            <a:endParaRPr lang="ro-RO" sz="2000" b="1" dirty="0" smtClean="0">
              <a:latin typeface="Arial Narrow" panose="020B0606020202030204" pitchFamily="34" charset="0"/>
              <a:cs typeface="Arial" panose="020B0604020202020204" pitchFamily="34" charset="0"/>
            </a:endParaRPr>
          </a:p>
          <a:p>
            <a:pPr marL="285750" indent="-285750" algn="l">
              <a:buFont typeface="Wingdings" panose="05000000000000000000" pitchFamily="2" charset="2"/>
              <a:buChar char="Ø"/>
            </a:pPr>
            <a:r>
              <a:rPr lang="ro-RO" sz="2000" b="1" dirty="0" smtClean="0">
                <a:latin typeface="Arial Narrow" panose="020B0606020202030204" pitchFamily="34" charset="0"/>
                <a:cs typeface="Arial" panose="020B0604020202020204" pitchFamily="34" charset="0"/>
              </a:rPr>
              <a:t>Directiva 2014/61/UE a Parlamentului European și a Consiliului din 15 mai 2014 privind măsuri de reducere a costului instalării rețelelor de comunicații electronice de mare viteză.</a:t>
            </a:r>
            <a:endParaRPr lang="ro-RO" sz="2000" b="1" dirty="0">
              <a:latin typeface="Arial Narrow" panose="020B0606020202030204" pitchFamily="34" charset="0"/>
              <a:cs typeface="Arial" panose="020B0604020202020204" pitchFamily="34" charset="0"/>
            </a:endParaRPr>
          </a:p>
        </p:txBody>
      </p:sp>
      <p:pic>
        <p:nvPicPr>
          <p:cNvPr id="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6627"/>
            <a:ext cx="1090613" cy="10181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833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cxnSp>
        <p:nvCxnSpPr>
          <p:cNvPr id="11" name="Прямая со стрелкой 10"/>
          <p:cNvCxnSpPr/>
          <p:nvPr/>
        </p:nvCxnSpPr>
        <p:spPr bwMode="auto">
          <a:xfrm flipH="1">
            <a:off x="4175448" y="2744054"/>
            <a:ext cx="2664296" cy="252898"/>
          </a:xfrm>
          <a:prstGeom prst="straightConnector1">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arrow"/>
          </a:ln>
          <a:effectLst/>
        </p:spPr>
      </p:cxnSp>
      <p:cxnSp>
        <p:nvCxnSpPr>
          <p:cNvPr id="15" name="Прямая со стрелкой 14"/>
          <p:cNvCxnSpPr/>
          <p:nvPr/>
        </p:nvCxnSpPr>
        <p:spPr bwMode="auto">
          <a:xfrm flipH="1">
            <a:off x="6191672" y="2744054"/>
            <a:ext cx="648072" cy="180890"/>
          </a:xfrm>
          <a:prstGeom prst="straightConnector1">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arrow"/>
          </a:ln>
          <a:effectLst/>
        </p:spPr>
      </p:cxnSp>
      <p:cxnSp>
        <p:nvCxnSpPr>
          <p:cNvPr id="22" name="Прямая со стрелкой 21"/>
          <p:cNvCxnSpPr/>
          <p:nvPr/>
        </p:nvCxnSpPr>
        <p:spPr bwMode="auto">
          <a:xfrm flipH="1" flipV="1">
            <a:off x="4211960" y="4400238"/>
            <a:ext cx="792088" cy="900970"/>
          </a:xfrm>
          <a:prstGeom prst="straightConnector1">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arrow"/>
          </a:ln>
          <a:effectLst/>
        </p:spPr>
      </p:cxnSp>
      <p:sp>
        <p:nvSpPr>
          <p:cNvPr id="21" name="TextBox 20"/>
          <p:cNvSpPr txBox="1"/>
          <p:nvPr/>
        </p:nvSpPr>
        <p:spPr>
          <a:xfrm>
            <a:off x="1979712" y="138671"/>
            <a:ext cx="6912768" cy="5940088"/>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ro-RO" b="1" dirty="0" smtClean="0">
                <a:solidFill>
                  <a:schemeClr val="tx2"/>
                </a:solidFill>
                <a:latin typeface="Arial Black" panose="020B0A04020102020204" pitchFamily="34" charset="0"/>
                <a:cs typeface="Arial" panose="020B0604020202020204" pitchFamily="34" charset="0"/>
              </a:rPr>
              <a:t>Legea nr.28/2016 </a:t>
            </a:r>
            <a:r>
              <a:rPr lang="ro-RO" b="1" dirty="0">
                <a:latin typeface="Arial Black" panose="020B0A04020102020204" pitchFamily="34" charset="0"/>
              </a:rPr>
              <a:t>stabileşte regulile şi condiţiile în care se </a:t>
            </a:r>
            <a:r>
              <a:rPr lang="ro-RO" b="1" dirty="0" smtClean="0">
                <a:latin typeface="Arial Black" panose="020B0A04020102020204" pitchFamily="34" charset="0"/>
              </a:rPr>
              <a:t>realizează:</a:t>
            </a:r>
            <a:endParaRPr lang="ro-RO" b="1" dirty="0" smtClean="0">
              <a:solidFill>
                <a:schemeClr val="tx2"/>
              </a:solidFill>
              <a:latin typeface="Arial Black" panose="020B0A04020102020204" pitchFamily="34" charset="0"/>
              <a:cs typeface="Arial" panose="020B0604020202020204" pitchFamily="34" charset="0"/>
            </a:endParaRPr>
          </a:p>
          <a:p>
            <a:pPr algn="l"/>
            <a:endParaRPr lang="ro-RO" b="1" dirty="0" smtClean="0">
              <a:solidFill>
                <a:schemeClr val="tx2"/>
              </a:solidFill>
              <a:latin typeface="Arial Narrow" panose="020B0606020202030204" pitchFamily="34" charset="0"/>
              <a:cs typeface="Arial" panose="020B0604020202020204" pitchFamily="34" charset="0"/>
            </a:endParaRPr>
          </a:p>
          <a:p>
            <a:pPr marL="355600" indent="-355600" algn="l">
              <a:buFont typeface="Wingdings" panose="05000000000000000000" pitchFamily="2" charset="2"/>
              <a:buChar char="Ø"/>
              <a:tabLst>
                <a:tab pos="355600" algn="l"/>
              </a:tabLst>
            </a:pPr>
            <a:r>
              <a:rPr lang="ro-RO" sz="2200" b="1" dirty="0">
                <a:latin typeface="Arial Narrow" panose="020B0606020202030204" pitchFamily="34" charset="0"/>
                <a:cs typeface="Arial" panose="020B0604020202020204" pitchFamily="34" charset="0"/>
              </a:rPr>
              <a:t>accesul pe proprietatea publică sau privată în vederea construirii (instalării), întreţinerii, demontării, înlocuirii, transferului sau retehnologizării reţelelor publice de comunicaţii electronice ori a elementelor de infrastructură necesare susţinerii acestora</a:t>
            </a:r>
            <a:r>
              <a:rPr lang="ro-RO" sz="2200" b="1" dirty="0" smtClean="0">
                <a:latin typeface="Arial Narrow" panose="020B0606020202030204" pitchFamily="34" charset="0"/>
                <a:cs typeface="Arial" panose="020B0604020202020204" pitchFamily="34" charset="0"/>
              </a:rPr>
              <a:t>;</a:t>
            </a:r>
            <a:endParaRPr lang="en-US" sz="2200" b="1" dirty="0" smtClean="0">
              <a:latin typeface="Arial Narrow" panose="020B0606020202030204" pitchFamily="34" charset="0"/>
              <a:cs typeface="Arial" panose="020B0604020202020204" pitchFamily="34" charset="0"/>
            </a:endParaRPr>
          </a:p>
          <a:p>
            <a:pPr algn="l">
              <a:tabLst>
                <a:tab pos="355600" algn="l"/>
              </a:tabLst>
            </a:pPr>
            <a:endParaRPr lang="en-US" sz="2200" b="1" dirty="0">
              <a:latin typeface="Arial Narrow" panose="020B0606020202030204" pitchFamily="34" charset="0"/>
              <a:cs typeface="Arial" panose="020B0604020202020204" pitchFamily="34" charset="0"/>
            </a:endParaRPr>
          </a:p>
          <a:p>
            <a:pPr marL="355600" indent="-355600" algn="l">
              <a:buFont typeface="Wingdings" panose="05000000000000000000" pitchFamily="2" charset="2"/>
              <a:buChar char="Ø"/>
              <a:tabLst>
                <a:tab pos="355600" algn="l"/>
              </a:tabLst>
            </a:pPr>
            <a:r>
              <a:rPr lang="ro-RO" sz="2200" b="1" dirty="0" smtClean="0">
                <a:latin typeface="Arial Narrow" panose="020B0606020202030204" pitchFamily="34" charset="0"/>
                <a:cs typeface="Arial" panose="020B0604020202020204" pitchFamily="34" charset="0"/>
              </a:rPr>
              <a:t>utilizarea </a:t>
            </a:r>
            <a:r>
              <a:rPr lang="ro-RO" sz="2200" b="1" dirty="0">
                <a:latin typeface="Arial Narrow" panose="020B0606020202030204" pitchFamily="34" charset="0"/>
                <a:cs typeface="Arial" panose="020B0604020202020204" pitchFamily="34" charset="0"/>
              </a:rPr>
              <a:t>partajată a elementelor de infrastructură </a:t>
            </a:r>
            <a:r>
              <a:rPr lang="ro-RO" sz="2200" b="1" dirty="0" smtClean="0">
                <a:latin typeface="Arial Narrow" panose="020B0606020202030204" pitchFamily="34" charset="0"/>
                <a:cs typeface="Arial" panose="020B0604020202020204" pitchFamily="34" charset="0"/>
              </a:rPr>
              <a:t>fizică;</a:t>
            </a:r>
          </a:p>
          <a:p>
            <a:pPr algn="l">
              <a:tabLst>
                <a:tab pos="355600" algn="l"/>
              </a:tabLst>
            </a:pPr>
            <a:endParaRPr lang="ro-RO" sz="2200" b="1" dirty="0" smtClean="0">
              <a:latin typeface="Arial Narrow" panose="020B0606020202030204" pitchFamily="34" charset="0"/>
              <a:cs typeface="Arial" panose="020B0604020202020204" pitchFamily="34" charset="0"/>
            </a:endParaRPr>
          </a:p>
          <a:p>
            <a:pPr marL="355600" indent="-355600" algn="l">
              <a:buFont typeface="Wingdings" panose="05000000000000000000" pitchFamily="2" charset="2"/>
              <a:buChar char="Ø"/>
              <a:tabLst>
                <a:tab pos="355600" algn="l"/>
              </a:tabLst>
            </a:pPr>
            <a:r>
              <a:rPr lang="ro-RO" sz="2200" b="1" dirty="0" smtClean="0">
                <a:latin typeface="Arial Narrow" panose="020B0606020202030204" pitchFamily="34" charset="0"/>
                <a:cs typeface="Arial" panose="020B0604020202020204" pitchFamily="34" charset="0"/>
              </a:rPr>
              <a:t>utilizarea </a:t>
            </a:r>
            <a:r>
              <a:rPr lang="ro-RO" sz="2200" b="1" dirty="0">
                <a:latin typeface="Arial Narrow" panose="020B0606020202030204" pitchFamily="34" charset="0"/>
                <a:cs typeface="Arial" panose="020B0604020202020204" pitchFamily="34" charset="0"/>
              </a:rPr>
              <a:t>partajată a elementelor de infrastructură </a:t>
            </a:r>
            <a:r>
              <a:rPr lang="ro-RO" sz="2200" b="1" dirty="0" smtClean="0">
                <a:latin typeface="Arial Narrow" panose="020B0606020202030204" pitchFamily="34" charset="0"/>
                <a:cs typeface="Arial" panose="020B0604020202020204" pitchFamily="34" charset="0"/>
              </a:rPr>
              <a:t>asociate;</a:t>
            </a:r>
          </a:p>
          <a:p>
            <a:pPr algn="l">
              <a:tabLst>
                <a:tab pos="355600" algn="l"/>
              </a:tabLst>
            </a:pPr>
            <a:endParaRPr lang="en-US" sz="2200" b="1" dirty="0">
              <a:latin typeface="Arial Narrow" panose="020B0606020202030204" pitchFamily="34" charset="0"/>
              <a:cs typeface="Arial" panose="020B0604020202020204" pitchFamily="34" charset="0"/>
            </a:endParaRPr>
          </a:p>
          <a:p>
            <a:pPr marL="355600" indent="-355600" algn="l">
              <a:buFont typeface="Wingdings" panose="05000000000000000000" pitchFamily="2" charset="2"/>
              <a:buChar char="Ø"/>
              <a:tabLst>
                <a:tab pos="355600" algn="l"/>
              </a:tabLst>
            </a:pPr>
            <a:r>
              <a:rPr lang="ro-RO" sz="2200" b="1" dirty="0" smtClean="0">
                <a:latin typeface="Arial Narrow" panose="020B0606020202030204" pitchFamily="34" charset="0"/>
                <a:cs typeface="Arial" panose="020B0604020202020204" pitchFamily="34" charset="0"/>
              </a:rPr>
              <a:t>autorizarea </a:t>
            </a:r>
            <a:r>
              <a:rPr lang="ro-RO" sz="2200" b="1" dirty="0">
                <a:latin typeface="Arial Narrow" panose="020B0606020202030204" pitchFamily="34" charset="0"/>
                <a:cs typeface="Arial" panose="020B0604020202020204" pitchFamily="34" charset="0"/>
              </a:rPr>
              <a:t>construirii (instalării</a:t>
            </a:r>
            <a:r>
              <a:rPr lang="ro-RO" sz="2200" b="1" dirty="0" smtClean="0">
                <a:latin typeface="Arial Narrow" panose="020B0606020202030204" pitchFamily="34" charset="0"/>
                <a:cs typeface="Arial" panose="020B0604020202020204" pitchFamily="34" charset="0"/>
              </a:rPr>
              <a:t>) </a:t>
            </a:r>
            <a:r>
              <a:rPr lang="ro-RO" sz="2200" b="1" dirty="0">
                <a:latin typeface="Arial Narrow" panose="020B0606020202030204" pitchFamily="34" charset="0"/>
                <a:cs typeface="Arial" panose="020B0604020202020204" pitchFamily="34" charset="0"/>
              </a:rPr>
              <a:t>reţelelor publice de comunicaţii electronice şi a elementelor de infrastructură asociate acestor reţele</a:t>
            </a:r>
            <a:r>
              <a:rPr lang="ro-RO" sz="2200" b="1" dirty="0" smtClean="0">
                <a:latin typeface="Arial Narrow" panose="020B0606020202030204" pitchFamily="34" charset="0"/>
                <a:cs typeface="Arial" panose="020B0604020202020204" pitchFamily="34" charset="0"/>
              </a:rPr>
              <a:t>.</a:t>
            </a:r>
            <a:endParaRPr lang="en-US" sz="2200" b="1" dirty="0">
              <a:latin typeface="Arial Narrow" panose="020B0606020202030204" pitchFamily="34" charset="0"/>
              <a:cs typeface="Arial" panose="020B0604020202020204" pitchFamily="34" charset="0"/>
            </a:endParaRPr>
          </a:p>
        </p:txBody>
      </p:sp>
      <p:pic>
        <p:nvPicPr>
          <p:cNvPr id="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6627"/>
            <a:ext cx="1090613" cy="10181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7188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6627"/>
            <a:ext cx="1090613" cy="10181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descr="Image result for infrastructure sharing"/>
          <p:cNvPicPr/>
          <p:nvPr/>
        </p:nvPicPr>
        <p:blipFill>
          <a:blip r:embed="rId5">
            <a:extLst>
              <a:ext uri="{28A0092B-C50C-407E-A947-70E740481C1C}">
                <a14:useLocalDpi xmlns:a14="http://schemas.microsoft.com/office/drawing/2010/main" val="0"/>
              </a:ext>
            </a:extLst>
          </a:blip>
          <a:srcRect/>
          <a:stretch>
            <a:fillRect/>
          </a:stretch>
        </p:blipFill>
        <p:spPr bwMode="auto">
          <a:xfrm>
            <a:off x="7020272" y="63971"/>
            <a:ext cx="2088075" cy="1348805"/>
          </a:xfrm>
          <a:prstGeom prst="rect">
            <a:avLst/>
          </a:prstGeom>
          <a:noFill/>
          <a:ln>
            <a:noFill/>
          </a:ln>
        </p:spPr>
      </p:pic>
      <p:sp>
        <p:nvSpPr>
          <p:cNvPr id="2" name="Rectangle 1"/>
          <p:cNvSpPr/>
          <p:nvPr/>
        </p:nvSpPr>
        <p:spPr>
          <a:xfrm>
            <a:off x="1877426" y="246353"/>
            <a:ext cx="6048164" cy="461665"/>
          </a:xfrm>
          <a:prstGeom prst="rect">
            <a:avLst/>
          </a:prstGeom>
        </p:spPr>
        <p:txBody>
          <a:bodyPr wrap="square">
            <a:spAutoFit/>
          </a:bodyPr>
          <a:lstStyle/>
          <a:p>
            <a:pPr algn="l"/>
            <a:r>
              <a:rPr lang="ro-RO" b="1" dirty="0" smtClean="0">
                <a:latin typeface="Arial Black" panose="020B0A04020102020204" pitchFamily="34" charset="0"/>
              </a:rPr>
              <a:t>Accesul pe proprietatea publică </a:t>
            </a:r>
            <a:endParaRPr lang="ro-RO" b="1" dirty="0">
              <a:latin typeface="Arial Black" panose="020B0A04020102020204" pitchFamily="34" charset="0"/>
            </a:endParaRPr>
          </a:p>
        </p:txBody>
      </p:sp>
      <p:sp>
        <p:nvSpPr>
          <p:cNvPr id="3" name="Rectangle 2"/>
          <p:cNvSpPr/>
          <p:nvPr/>
        </p:nvSpPr>
        <p:spPr>
          <a:xfrm>
            <a:off x="1877426" y="671691"/>
            <a:ext cx="6844948" cy="5632311"/>
          </a:xfrm>
          <a:prstGeom prst="rect">
            <a:avLst/>
          </a:prstGeom>
        </p:spPr>
        <p:txBody>
          <a:bodyPr wrap="square">
            <a:spAutoFit/>
          </a:bodyPr>
          <a:lstStyle/>
          <a:p>
            <a:pPr algn="l"/>
            <a:endParaRPr lang="ro-RO" sz="1800" b="1" dirty="0" smtClean="0">
              <a:latin typeface="Arial Narrow" panose="020B0606020202030204" pitchFamily="34" charset="0"/>
            </a:endParaRPr>
          </a:p>
          <a:p>
            <a:pPr algn="l"/>
            <a:r>
              <a:rPr lang="ro-RO" sz="1800" b="1" dirty="0" smtClean="0">
                <a:latin typeface="Arial Narrow" panose="020B0606020202030204" pitchFamily="34" charset="0"/>
              </a:rPr>
              <a:t>Furnizorii </a:t>
            </a:r>
            <a:r>
              <a:rPr lang="ro-RO" sz="1800" b="1" dirty="0">
                <a:latin typeface="Arial Narrow" panose="020B0606020202030204" pitchFamily="34" charset="0"/>
              </a:rPr>
              <a:t>de rețele de comunicații electronice </a:t>
            </a:r>
            <a:endParaRPr lang="ro-RO" sz="1800" b="1" dirty="0" smtClean="0">
              <a:latin typeface="Arial Narrow" panose="020B0606020202030204" pitchFamily="34" charset="0"/>
            </a:endParaRPr>
          </a:p>
          <a:p>
            <a:pPr algn="l"/>
            <a:r>
              <a:rPr lang="ro-RO" sz="1800" b="1" dirty="0" smtClean="0">
                <a:latin typeface="Arial Narrow" panose="020B0606020202030204" pitchFamily="34" charset="0"/>
              </a:rPr>
              <a:t>au dreptul de </a:t>
            </a:r>
            <a:r>
              <a:rPr lang="ro-RO" sz="1800" b="1" dirty="0">
                <a:latin typeface="Arial Narrow" panose="020B0606020202030204" pitchFamily="34" charset="0"/>
              </a:rPr>
              <a:t>acces </a:t>
            </a:r>
            <a:r>
              <a:rPr lang="ro-RO" sz="1800" b="1" dirty="0" smtClean="0">
                <a:latin typeface="Arial Narrow" panose="020B0606020202030204" pitchFamily="34" charset="0"/>
              </a:rPr>
              <a:t>pe/în imobilele </a:t>
            </a:r>
            <a:r>
              <a:rPr lang="ro-RO" sz="1800" b="1" dirty="0">
                <a:latin typeface="Arial Narrow" panose="020B0606020202030204" pitchFamily="34" charset="0"/>
              </a:rPr>
              <a:t>proprietate publică, </a:t>
            </a:r>
            <a:endParaRPr lang="ro-RO" sz="1800" b="1" dirty="0" smtClean="0">
              <a:latin typeface="Arial Narrow" panose="020B0606020202030204" pitchFamily="34" charset="0"/>
            </a:endParaRPr>
          </a:p>
          <a:p>
            <a:pPr algn="l"/>
            <a:r>
              <a:rPr lang="ro-RO" sz="1800" b="1" dirty="0" smtClean="0">
                <a:latin typeface="Arial Narrow" panose="020B0606020202030204" pitchFamily="34" charset="0"/>
              </a:rPr>
              <a:t>dacă sunt îndeplinite </a:t>
            </a:r>
            <a:r>
              <a:rPr lang="ro-RO" sz="1800" b="1" dirty="0">
                <a:latin typeface="Arial Narrow" panose="020B0606020202030204" pitchFamily="34" charset="0"/>
              </a:rPr>
              <a:t>în mod cumulativ următoarele condiții</a:t>
            </a:r>
            <a:r>
              <a:rPr lang="ro-RO" sz="1800" b="1" dirty="0" smtClean="0">
                <a:latin typeface="Arial Narrow" panose="020B0606020202030204" pitchFamily="34" charset="0"/>
              </a:rPr>
              <a:t>:</a:t>
            </a:r>
          </a:p>
          <a:p>
            <a:pPr algn="l"/>
            <a:endParaRPr lang="en-US" sz="1800" b="1" dirty="0">
              <a:latin typeface="Arial Narrow" panose="020B0606020202030204" pitchFamily="34" charset="0"/>
            </a:endParaRPr>
          </a:p>
          <a:p>
            <a:pPr marL="285750" lvl="0" indent="-285750" algn="just">
              <a:buFont typeface="Wingdings" panose="05000000000000000000" pitchFamily="2" charset="2"/>
              <a:buChar char="Ø"/>
            </a:pPr>
            <a:r>
              <a:rPr lang="ro-RO" sz="1800" b="1" dirty="0">
                <a:latin typeface="Arial Narrow" panose="020B0606020202030204" pitchFamily="34" charset="0"/>
              </a:rPr>
              <a:t>exercițiul acestui drept nu contravine destinației sau interesului public căruia îi sunt destinate imobilele în cauză</a:t>
            </a:r>
            <a:r>
              <a:rPr lang="ro-RO" sz="1800" b="1" dirty="0" smtClean="0">
                <a:latin typeface="Arial Narrow" panose="020B0606020202030204" pitchFamily="34" charset="0"/>
              </a:rPr>
              <a:t>;</a:t>
            </a:r>
          </a:p>
          <a:p>
            <a:pPr lvl="0" algn="just"/>
            <a:endParaRPr lang="en-US" sz="1800" b="1" dirty="0">
              <a:latin typeface="Arial Narrow" panose="020B0606020202030204" pitchFamily="34" charset="0"/>
            </a:endParaRPr>
          </a:p>
          <a:p>
            <a:pPr marL="285750" lvl="0" indent="-285750" algn="just">
              <a:buFont typeface="Wingdings" panose="05000000000000000000" pitchFamily="2" charset="2"/>
              <a:buChar char="Ø"/>
            </a:pPr>
            <a:r>
              <a:rPr lang="ro-RO" sz="1800" b="1" dirty="0">
                <a:latin typeface="Arial Narrow" panose="020B0606020202030204" pitchFamily="34" charset="0"/>
              </a:rPr>
              <a:t>efectuarea lucrărilor în cauză nu contravine cerințelor specifice de urbanism, de amenajare a teritoriului sau privind calitatea în construcții ori celor privind protecția mediului, a sănătății, apărării, ordinii publice și securității </a:t>
            </a:r>
            <a:r>
              <a:rPr lang="ro-RO" sz="1800" b="1" dirty="0" smtClean="0">
                <a:latin typeface="Arial Narrow" panose="020B0606020202030204" pitchFamily="34" charset="0"/>
              </a:rPr>
              <a:t>naționale;</a:t>
            </a:r>
          </a:p>
          <a:p>
            <a:pPr lvl="0" algn="just"/>
            <a:endParaRPr lang="ro-RO" sz="1800" b="1" dirty="0" smtClean="0">
              <a:latin typeface="Arial Narrow" panose="020B0606020202030204" pitchFamily="34" charset="0"/>
            </a:endParaRPr>
          </a:p>
          <a:p>
            <a:pPr marL="285750" lvl="0" indent="-285750" algn="just">
              <a:buFont typeface="Wingdings" panose="05000000000000000000" pitchFamily="2" charset="2"/>
              <a:buChar char="Ø"/>
            </a:pPr>
            <a:r>
              <a:rPr lang="ro-RO" sz="1800" b="1" dirty="0" smtClean="0">
                <a:latin typeface="Arial Narrow" panose="020B0606020202030204" pitchFamily="34" charset="0"/>
              </a:rPr>
              <a:t>există </a:t>
            </a:r>
            <a:r>
              <a:rPr lang="ro-RO" sz="1800" b="1" dirty="0">
                <a:latin typeface="Arial Narrow" panose="020B0606020202030204" pitchFamily="34" charset="0"/>
              </a:rPr>
              <a:t>acordul titularului dreptului de proprietate publică asupra imobilului afectat de a încheia un contract, prin care să se stabilească condiţiile de exercitarea dreptului de acces pe proprietatea sa publică sau,în cazul refuzului, să existe o decizie prealabilă a Agenției Naționale pentru Reglementare în Comunicații Electronice și Tehnologia Informației (Agenție) sau o hotărâre judecătorească irevocabilă, care să ţină loc de contract între părţi</a:t>
            </a:r>
            <a:r>
              <a:rPr lang="ro-RO" sz="1800" b="1" dirty="0" smtClean="0">
                <a:latin typeface="Arial Narrow" panose="020B0606020202030204" pitchFamily="34" charset="0"/>
              </a:rPr>
              <a:t>.</a:t>
            </a:r>
            <a:endParaRPr lang="en-US" sz="1800" b="1"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6627"/>
            <a:ext cx="1090613" cy="10181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p:nvPr/>
        </p:nvPicPr>
        <p:blipFill>
          <a:blip r:embed="rId5">
            <a:extLst>
              <a:ext uri="{28A0092B-C50C-407E-A947-70E740481C1C}">
                <a14:useLocalDpi xmlns:a14="http://schemas.microsoft.com/office/drawing/2010/main" val="0"/>
              </a:ext>
            </a:extLst>
          </a:blip>
          <a:srcRect/>
          <a:stretch>
            <a:fillRect/>
          </a:stretch>
        </p:blipFill>
        <p:spPr bwMode="auto">
          <a:xfrm>
            <a:off x="7524328" y="1"/>
            <a:ext cx="1614471" cy="1340768"/>
          </a:xfrm>
          <a:prstGeom prst="rect">
            <a:avLst/>
          </a:prstGeom>
          <a:noFill/>
        </p:spPr>
      </p:pic>
      <p:sp>
        <p:nvSpPr>
          <p:cNvPr id="2" name="Rectangle 1"/>
          <p:cNvSpPr/>
          <p:nvPr/>
        </p:nvSpPr>
        <p:spPr>
          <a:xfrm>
            <a:off x="1835696" y="106627"/>
            <a:ext cx="6912768" cy="6740307"/>
          </a:xfrm>
          <a:prstGeom prst="rect">
            <a:avLst/>
          </a:prstGeom>
        </p:spPr>
        <p:txBody>
          <a:bodyPr wrap="square">
            <a:spAutoFit/>
          </a:bodyPr>
          <a:lstStyle/>
          <a:p>
            <a:pPr algn="l"/>
            <a:endParaRPr lang="en-US" sz="1800" b="1" dirty="0" smtClean="0">
              <a:latin typeface="Arial Black" panose="020B0A04020102020204" pitchFamily="34" charset="0"/>
            </a:endParaRPr>
          </a:p>
          <a:p>
            <a:pPr algn="l"/>
            <a:r>
              <a:rPr lang="ro-MO" sz="1800" b="1" dirty="0" smtClean="0">
                <a:latin typeface="Arial Black" panose="020B0A04020102020204" pitchFamily="34" charset="0"/>
              </a:rPr>
              <a:t>Obligațiile </a:t>
            </a:r>
            <a:r>
              <a:rPr lang="ro-MO" sz="1800" b="1" dirty="0">
                <a:latin typeface="Arial Black" panose="020B0A04020102020204" pitchFamily="34" charset="0"/>
              </a:rPr>
              <a:t>entităților publice pentru a asigura </a:t>
            </a:r>
            <a:endParaRPr lang="en-US" sz="1800" b="1" dirty="0" smtClean="0">
              <a:latin typeface="Arial Black" panose="020B0A04020102020204" pitchFamily="34" charset="0"/>
            </a:endParaRPr>
          </a:p>
          <a:p>
            <a:pPr algn="l"/>
            <a:r>
              <a:rPr lang="ro-MO" sz="1800" b="1" dirty="0" smtClean="0">
                <a:latin typeface="Arial Black" panose="020B0A04020102020204" pitchFamily="34" charset="0"/>
              </a:rPr>
              <a:t>dreptul </a:t>
            </a:r>
            <a:r>
              <a:rPr lang="ro-MO" sz="1800" b="1" dirty="0">
                <a:latin typeface="Arial Black" panose="020B0A04020102020204" pitchFamily="34" charset="0"/>
              </a:rPr>
              <a:t>de acces pe proprietate </a:t>
            </a:r>
            <a:r>
              <a:rPr lang="ro-MO" sz="1800" b="1" dirty="0" smtClean="0">
                <a:latin typeface="Arial Black" panose="020B0A04020102020204" pitchFamily="34" charset="0"/>
              </a:rPr>
              <a:t>publică</a:t>
            </a:r>
            <a:r>
              <a:rPr lang="ru-RU" sz="1800" b="1" dirty="0" smtClean="0">
                <a:latin typeface="Arial Black" panose="020B0A04020102020204" pitchFamily="34" charset="0"/>
              </a:rPr>
              <a:t>:</a:t>
            </a:r>
            <a:endParaRPr lang="ro-RO" sz="1800" b="1" dirty="0" smtClean="0">
              <a:latin typeface="Arial Black" panose="020B0A04020102020204" pitchFamily="34" charset="0"/>
            </a:endParaRPr>
          </a:p>
          <a:p>
            <a:pPr algn="l"/>
            <a:endParaRPr lang="ru-RU" sz="1800" b="1" dirty="0" smtClean="0">
              <a:latin typeface="Arial Narrow" panose="020B0606020202030204" pitchFamily="34" charset="0"/>
            </a:endParaRPr>
          </a:p>
          <a:p>
            <a:pPr marL="285750" lvl="0" indent="-285750" algn="l">
              <a:buFont typeface="Wingdings" panose="05000000000000000000" pitchFamily="2" charset="2"/>
              <a:buChar char="Ø"/>
            </a:pPr>
            <a:r>
              <a:rPr lang="ro-RO" sz="1800" b="1" i="1" dirty="0">
                <a:latin typeface="Arial Narrow" panose="020B0606020202030204" pitchFamily="34" charset="0"/>
              </a:rPr>
              <a:t>Să stabilească tarifele pentru accesul pe proprietatea publică </a:t>
            </a:r>
            <a:r>
              <a:rPr lang="ro-RO" sz="1800" dirty="0">
                <a:latin typeface="Arial Narrow" panose="020B0606020202030204" pitchFamily="34" charset="0"/>
              </a:rPr>
              <a:t>în mod transparent, obiectiv, nediscriminatoriu, justificat și proporțional cu afectarea imobilului respectiv. Tarifele vor acoperi doar prejudiciile directe și certe cauzate prin efectuarea lucrărilor de </a:t>
            </a:r>
            <a:r>
              <a:rPr lang="ro-RO" sz="1800" dirty="0" smtClean="0">
                <a:latin typeface="Arial Narrow" panose="020B0606020202030204" pitchFamily="34" charset="0"/>
              </a:rPr>
              <a:t>acces;</a:t>
            </a:r>
          </a:p>
          <a:p>
            <a:pPr marL="285750" lvl="0" indent="-285750" algn="l">
              <a:buFont typeface="Wingdings" panose="05000000000000000000" pitchFamily="2" charset="2"/>
              <a:buChar char="Ø"/>
            </a:pPr>
            <a:r>
              <a:rPr lang="ro-RO" sz="1800" b="1" i="1" dirty="0" smtClean="0">
                <a:latin typeface="Arial Narrow" panose="020B0606020202030204" pitchFamily="34" charset="0"/>
              </a:rPr>
              <a:t>Să publice condiţiile de acces pe proprietatea pub</a:t>
            </a:r>
            <a:r>
              <a:rPr lang="ro-RO" sz="1800" b="1" dirty="0" smtClean="0">
                <a:latin typeface="Arial Narrow" panose="020B0606020202030204" pitchFamily="34" charset="0"/>
              </a:rPr>
              <a:t>lică </a:t>
            </a:r>
            <a:r>
              <a:rPr lang="ro-RO" sz="1800" dirty="0" smtClean="0">
                <a:latin typeface="Arial Narrow" panose="020B0606020202030204" pitchFamily="34" charset="0"/>
              </a:rPr>
              <a:t>şi lista documentelor pe care furnizorul trebuie să le prezinte;</a:t>
            </a:r>
          </a:p>
          <a:p>
            <a:pPr marL="285750" lvl="0" indent="-285750" algn="l">
              <a:buFont typeface="Wingdings" panose="05000000000000000000" pitchFamily="2" charset="2"/>
              <a:buChar char="Ø"/>
            </a:pPr>
            <a:r>
              <a:rPr lang="ro-RO" sz="1800" b="1" i="1" dirty="0" smtClean="0">
                <a:latin typeface="Arial Narrow" panose="020B0606020202030204" pitchFamily="34" charset="0"/>
              </a:rPr>
              <a:t>Să transmită Agenției o copie a condiţiilor de ac</a:t>
            </a:r>
            <a:r>
              <a:rPr lang="ro-RO" sz="1800" b="1" dirty="0" smtClean="0">
                <a:latin typeface="Arial Narrow" panose="020B0606020202030204" pitchFamily="34" charset="0"/>
              </a:rPr>
              <a:t>ces </a:t>
            </a:r>
            <a:r>
              <a:rPr lang="ro-RO" sz="1800" dirty="0" smtClean="0">
                <a:latin typeface="Arial Narrow" panose="020B0606020202030204" pitchFamily="34" charset="0"/>
              </a:rPr>
              <a:t>stabilite iniţial şi, a oricăror modificări/completări ale acestor condiţii, în termen de 3 zile lucrătoare din data publicării acestora pe pagina sa web oficială;</a:t>
            </a:r>
          </a:p>
          <a:p>
            <a:pPr marL="285750" lvl="0" indent="-285750" algn="l">
              <a:buFont typeface="Wingdings" panose="05000000000000000000" pitchFamily="2" charset="2"/>
              <a:buChar char="Ø"/>
            </a:pPr>
            <a:r>
              <a:rPr lang="ro-RO" sz="1800" b="1" i="1" dirty="0" smtClean="0">
                <a:latin typeface="Arial Narrow" panose="020B0606020202030204" pitchFamily="34" charset="0"/>
              </a:rPr>
              <a:t>Să analizeze cererile de acces </a:t>
            </a:r>
            <a:r>
              <a:rPr lang="ro-RO" sz="1800" dirty="0" smtClean="0">
                <a:latin typeface="Arial Narrow" panose="020B0606020202030204" pitchFamily="34" charset="0"/>
              </a:rPr>
              <a:t>ale furnizorilor prin prisma îndeplinirii condiţiilor de acces şi să comunice acestora soluţia în cel mult de </a:t>
            </a:r>
            <a:r>
              <a:rPr lang="ro-RO" sz="1800" b="1" i="1" dirty="0" smtClean="0">
                <a:latin typeface="Arial Narrow" panose="020B0606020202030204" pitchFamily="34" charset="0"/>
              </a:rPr>
              <a:t>10 zile lucrătoare de la data primirii cererii; </a:t>
            </a:r>
          </a:p>
          <a:p>
            <a:pPr marL="285750" lvl="0" indent="-285750" algn="l">
              <a:buFont typeface="Wingdings" panose="05000000000000000000" pitchFamily="2" charset="2"/>
              <a:buChar char="Ø"/>
            </a:pPr>
            <a:r>
              <a:rPr lang="ro-RO" sz="1800" b="1" i="1" dirty="0" smtClean="0">
                <a:latin typeface="Arial Narrow" panose="020B0606020202030204" pitchFamily="34" charset="0"/>
              </a:rPr>
              <a:t>Să modifice, la solicitarea furnizorilor</a:t>
            </a:r>
            <a:r>
              <a:rPr lang="ro-RO" sz="1800" dirty="0" smtClean="0">
                <a:latin typeface="Arial Narrow" panose="020B0606020202030204" pitchFamily="34" charset="0"/>
              </a:rPr>
              <a:t>, contractele încheiate anterior intrării în vigoare a Legii nr.28/2016;</a:t>
            </a:r>
          </a:p>
          <a:p>
            <a:pPr marL="285750" lvl="0" indent="-285750" algn="l">
              <a:buFont typeface="Wingdings" panose="05000000000000000000" pitchFamily="2" charset="2"/>
              <a:buChar char="Ø"/>
            </a:pPr>
            <a:r>
              <a:rPr lang="ro-RO" sz="1800" b="1" i="1" dirty="0" smtClean="0">
                <a:latin typeface="Arial Narrow" panose="020B0606020202030204" pitchFamily="34" charset="0"/>
              </a:rPr>
              <a:t>Să transm</a:t>
            </a:r>
            <a:r>
              <a:rPr lang="en-US" sz="1800" b="1" i="1" dirty="0" smtClean="0">
                <a:latin typeface="Arial Narrow" panose="020B0606020202030204" pitchFamily="34" charset="0"/>
              </a:rPr>
              <a:t>i</a:t>
            </a:r>
            <a:r>
              <a:rPr lang="ro-RO" sz="1800" b="1" i="1" dirty="0" smtClean="0">
                <a:latin typeface="Arial Narrow" panose="020B0606020202030204" pitchFamily="34" charset="0"/>
              </a:rPr>
              <a:t>tă Agenției o copie a contractelor de acces pe proprietatea publică</a:t>
            </a:r>
            <a:r>
              <a:rPr lang="ro-RO" sz="1800" i="1" dirty="0" smtClean="0">
                <a:latin typeface="Arial Narrow" panose="020B0606020202030204" pitchFamily="34" charset="0"/>
              </a:rPr>
              <a:t> </a:t>
            </a:r>
            <a:r>
              <a:rPr lang="ro-RO" sz="1800" dirty="0" smtClean="0">
                <a:latin typeface="Arial Narrow" panose="020B0606020202030204" pitchFamily="34" charset="0"/>
              </a:rPr>
              <a:t>încheiate cu furnizorii de comunicații electronice, în termen de 15 zile lucrătoare de la data încheierii contractului;</a:t>
            </a:r>
          </a:p>
          <a:p>
            <a:pPr marL="285750" lvl="0" indent="-285750" algn="l">
              <a:buFont typeface="Wingdings" panose="05000000000000000000" pitchFamily="2" charset="2"/>
              <a:buChar char="Ø"/>
            </a:pPr>
            <a:r>
              <a:rPr lang="ro-RO" sz="1800" b="1" i="1" dirty="0" smtClean="0">
                <a:latin typeface="Arial Narrow" panose="020B0606020202030204" pitchFamily="34" charset="0"/>
              </a:rPr>
              <a:t>Nu pot stabili </a:t>
            </a:r>
            <a:r>
              <a:rPr lang="ro-RO" sz="1800" dirty="0" smtClean="0">
                <a:latin typeface="Arial Narrow" panose="020B0606020202030204" pitchFamily="34" charset="0"/>
              </a:rPr>
              <a:t>în sarcina furnizorilor </a:t>
            </a:r>
            <a:r>
              <a:rPr lang="ro-RO" sz="1800" b="1" i="1" dirty="0" smtClean="0">
                <a:latin typeface="Arial Narrow" panose="020B0606020202030204" pitchFamily="34" charset="0"/>
              </a:rPr>
              <a:t>impozite, taxe, tarife sau alte sume </a:t>
            </a:r>
            <a:r>
              <a:rPr lang="ro-RO" sz="1800" dirty="0" smtClean="0">
                <a:latin typeface="Arial Narrow" panose="020B0606020202030204" pitchFamily="34" charset="0"/>
              </a:rPr>
              <a:t>pentru accesul pe imobilele proprietate publică suplimentar faţă de sumele ce rezultă din contractele de acces.</a:t>
            </a:r>
            <a:endParaRPr lang="ro-RO" sz="1800" dirty="0">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6627"/>
            <a:ext cx="1090613" cy="10181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p:cNvSpPr>
            <a:spLocks noChangeArrowheads="1"/>
          </p:cNvSpPr>
          <p:nvPr/>
        </p:nvSpPr>
        <p:spPr bwMode="auto">
          <a:xfrm>
            <a:off x="4422912" y="686768"/>
            <a:ext cx="1858963" cy="609965"/>
          </a:xfrm>
          <a:prstGeom prst="bevel">
            <a:avLst>
              <a:gd name="adj" fmla="val 12500"/>
            </a:avLst>
          </a:prstGeom>
          <a:solidFill>
            <a:schemeClr val="accent1">
              <a:lumMod val="40000"/>
              <a:lumOff val="60000"/>
            </a:schemeClr>
          </a:solidFill>
          <a:ln>
            <a:noFill/>
          </a:ln>
          <a:effectLst/>
        </p:spPr>
        <p:txBody>
          <a:bodyPr vert="horz" wrap="square" lIns="91440" tIns="45720" rIns="91440" bIns="45720" numCol="1" anchor="ctr" anchorCtr="0" compatLnSpc="1">
            <a:prstTxWarp prst="textNoShape">
              <a:avLst/>
            </a:prstTxWarp>
          </a:bodyPr>
          <a:lstStyle/>
          <a:p>
            <a:endParaRPr lang="ro-RO" sz="1200" b="1" dirty="0" smtClean="0">
              <a:latin typeface="Arial Black" panose="020B0A04020102020204" pitchFamily="34" charset="0"/>
            </a:endParaRPr>
          </a:p>
          <a:p>
            <a:r>
              <a:rPr lang="ru-RU" sz="1200" b="1" dirty="0" smtClean="0">
                <a:latin typeface="Arial Black" panose="020B0A04020102020204" pitchFamily="34" charset="0"/>
              </a:rPr>
              <a:t>F</a:t>
            </a:r>
            <a:r>
              <a:rPr lang="ro-RO" sz="1200" b="1" dirty="0">
                <a:latin typeface="Arial Black" panose="020B0A04020102020204" pitchFamily="34" charset="0"/>
              </a:rPr>
              <a:t>URNIZOR</a:t>
            </a:r>
            <a:endParaRPr lang="en-US" sz="1200" b="1" dirty="0">
              <a:latin typeface="Arial Black" panose="020B0A04020102020204" pitchFamily="34" charset="0"/>
            </a:endParaRPr>
          </a:p>
          <a:p>
            <a:pPr lvl="0"/>
            <a:endParaRPr kumimoji="0" lang="en-US" altLang="en-US" sz="1800" b="1" i="0" u="none" strike="noStrike" cap="none" normalizeH="0" baseline="0" dirty="0" smtClean="0">
              <a:ln>
                <a:noFill/>
              </a:ln>
              <a:solidFill>
                <a:schemeClr val="bg2">
                  <a:lumMod val="50000"/>
                </a:schemeClr>
              </a:solidFill>
              <a:effectLst/>
              <a:latin typeface="Arial Black" panose="020B0A04020102020204" pitchFamily="34" charset="0"/>
              <a:cs typeface="Arial" pitchFamily="34" charset="0"/>
            </a:endParaRPr>
          </a:p>
        </p:txBody>
      </p:sp>
      <p:sp>
        <p:nvSpPr>
          <p:cNvPr id="4" name="AutoShape 4"/>
          <p:cNvSpPr>
            <a:spLocks noChangeArrowheads="1"/>
          </p:cNvSpPr>
          <p:nvPr/>
        </p:nvSpPr>
        <p:spPr bwMode="auto">
          <a:xfrm>
            <a:off x="4466983" y="1306829"/>
            <a:ext cx="1823664" cy="599952"/>
          </a:xfrm>
          <a:prstGeom prst="flowChartDocument">
            <a:avLst/>
          </a:prstGeom>
          <a:gradFill rotWithShape="1">
            <a:gsLst>
              <a:gs pos="0">
                <a:srgbClr val="C2D69B"/>
              </a:gs>
              <a:gs pos="50000">
                <a:srgbClr val="EAF1DD"/>
              </a:gs>
              <a:gs pos="100000">
                <a:srgbClr val="C2D69B"/>
              </a:gs>
            </a:gsLst>
            <a:lin ang="18900000" scaled="1"/>
          </a:gradFill>
          <a:ln w="12700">
            <a:solidFill>
              <a:srgbClr val="C2D69B"/>
            </a:solidFill>
            <a:miter lim="800000"/>
            <a:headEnd/>
            <a:tailEnd/>
          </a:ln>
          <a:effectLst/>
          <a:extLst>
            <a:ext uri="{AF507438-7753-43E0-B8FC-AC1667EBCBE1}">
              <a14:hiddenEffects xmlns:a14="http://schemas.microsoft.com/office/drawing/2010/main">
                <a:effectLst>
                  <a:outerShdw dist="107763" dir="2700000" algn="ctr" rotWithShape="0">
                    <a:srgbClr val="4E6128">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lgn="r"/>
            <a:r>
              <a:rPr lang="rm-CH" sz="1200" b="1" dirty="0" smtClean="0">
                <a:latin typeface="Arial Black" panose="020B0A04020102020204" pitchFamily="34" charset="0"/>
              </a:rPr>
              <a:t>Cerere de acces</a:t>
            </a:r>
            <a:endParaRPr kumimoji="0" lang="rm-CH" altLang="en-US" sz="1200" b="0" i="0" u="none" strike="noStrike" cap="none" normalizeH="0" baseline="0" dirty="0" smtClean="0">
              <a:ln>
                <a:noFill/>
              </a:ln>
              <a:solidFill>
                <a:schemeClr val="bg2">
                  <a:lumMod val="50000"/>
                </a:schemeClr>
              </a:solidFill>
              <a:effectLst/>
              <a:latin typeface="Arial Black" panose="020B0A04020102020204" pitchFamily="34" charset="0"/>
              <a:cs typeface="Arial" pitchFamily="34" charset="0"/>
            </a:endParaRPr>
          </a:p>
        </p:txBody>
      </p:sp>
      <p:sp>
        <p:nvSpPr>
          <p:cNvPr id="5" name="AutoShape 5"/>
          <p:cNvSpPr>
            <a:spLocks noChangeArrowheads="1"/>
          </p:cNvSpPr>
          <p:nvPr/>
        </p:nvSpPr>
        <p:spPr bwMode="auto">
          <a:xfrm>
            <a:off x="4469384" y="2296684"/>
            <a:ext cx="1863725" cy="576064"/>
          </a:xfrm>
          <a:prstGeom prst="bevel">
            <a:avLst>
              <a:gd name="adj" fmla="val 12500"/>
            </a:avLst>
          </a:prstGeom>
          <a:solidFill>
            <a:srgbClr val="C6D9F1"/>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vert="horz" wrap="square" lIns="91440" tIns="45720" rIns="91440" bIns="45720" numCol="1" anchor="ctr" anchorCtr="0" compatLnSpc="1">
            <a:prstTxWarp prst="textNoShape">
              <a:avLst/>
            </a:prstTxWarp>
          </a:bodyPr>
          <a:lstStyle/>
          <a:p>
            <a:pPr>
              <a:spcAft>
                <a:spcPts val="600"/>
              </a:spcAft>
            </a:pPr>
            <a:endParaRPr lang="ro-RO" sz="1200" b="1" dirty="0" smtClean="0">
              <a:latin typeface="Arial Black" panose="020B0A04020102020204" pitchFamily="34" charset="0"/>
            </a:endParaRPr>
          </a:p>
          <a:p>
            <a:pPr>
              <a:spcAft>
                <a:spcPts val="600"/>
              </a:spcAft>
            </a:pPr>
            <a:r>
              <a:rPr lang="ro-RO" sz="1200" b="1" dirty="0" smtClean="0">
                <a:latin typeface="Arial Black" panose="020B0A04020102020204" pitchFamily="34" charset="0"/>
              </a:rPr>
              <a:t>ENTITATEA </a:t>
            </a:r>
            <a:r>
              <a:rPr lang="ro-RO" sz="1200" b="1" dirty="0">
                <a:latin typeface="Arial Black" panose="020B0A04020102020204" pitchFamily="34" charset="0"/>
              </a:rPr>
              <a:t>PUBLICĂ</a:t>
            </a:r>
            <a:endParaRPr lang="en-US" sz="1200" dirty="0">
              <a:latin typeface="Arial Black" panose="020B0A04020102020204" pitchFamily="34" charset="0"/>
            </a:endParaRPr>
          </a:p>
          <a:p>
            <a:pPr lvl="0">
              <a:spcAft>
                <a:spcPts val="600"/>
              </a:spcAft>
            </a:pPr>
            <a:endParaRPr kumimoji="0" lang="en-US" altLang="en-US" sz="1800" b="1" i="0" u="none" strike="noStrike" cap="none" normalizeH="0" baseline="0" dirty="0" smtClean="0">
              <a:ln>
                <a:noFill/>
              </a:ln>
              <a:solidFill>
                <a:schemeClr val="bg2">
                  <a:lumMod val="50000"/>
                </a:schemeClr>
              </a:solidFill>
              <a:effectLst/>
              <a:latin typeface="Arial Black" panose="020B0A04020102020204" pitchFamily="34" charset="0"/>
              <a:cs typeface="Arial" pitchFamily="34" charset="0"/>
            </a:endParaRPr>
          </a:p>
        </p:txBody>
      </p:sp>
      <p:sp>
        <p:nvSpPr>
          <p:cNvPr id="24" name="Rectangle 23"/>
          <p:cNvSpPr/>
          <p:nvPr/>
        </p:nvSpPr>
        <p:spPr>
          <a:xfrm>
            <a:off x="1902026" y="75190"/>
            <a:ext cx="6840760" cy="400110"/>
          </a:xfrm>
          <a:prstGeom prst="rect">
            <a:avLst/>
          </a:prstGeom>
        </p:spPr>
        <p:txBody>
          <a:bodyPr wrap="square">
            <a:spAutoFit/>
          </a:bodyPr>
          <a:lstStyle/>
          <a:p>
            <a:endParaRPr lang="en-US" sz="2000" b="1" dirty="0">
              <a:latin typeface="Arial Narrow" panose="020B0606020202030204" pitchFamily="34" charset="0"/>
            </a:endParaRPr>
          </a:p>
        </p:txBody>
      </p:sp>
      <p:pic>
        <p:nvPicPr>
          <p:cNvPr id="25" name="Picture 24"/>
          <p:cNvPicPr/>
          <p:nvPr/>
        </p:nvPicPr>
        <p:blipFill>
          <a:blip r:embed="rId5">
            <a:extLst>
              <a:ext uri="{28A0092B-C50C-407E-A947-70E740481C1C}">
                <a14:useLocalDpi xmlns:a14="http://schemas.microsoft.com/office/drawing/2010/main" val="0"/>
              </a:ext>
            </a:extLst>
          </a:blip>
          <a:srcRect/>
          <a:stretch>
            <a:fillRect/>
          </a:stretch>
        </p:blipFill>
        <p:spPr bwMode="auto">
          <a:xfrm>
            <a:off x="4458525" y="1300484"/>
            <a:ext cx="379730" cy="433768"/>
          </a:xfrm>
          <a:prstGeom prst="rect">
            <a:avLst/>
          </a:prstGeom>
          <a:noFill/>
          <a:ln>
            <a:noFill/>
          </a:ln>
        </p:spPr>
      </p:pic>
      <p:sp>
        <p:nvSpPr>
          <p:cNvPr id="27" name="Curved Right Arrow 664"/>
          <p:cNvSpPr>
            <a:spLocks noChangeArrowheads="1"/>
          </p:cNvSpPr>
          <p:nvPr/>
        </p:nvSpPr>
        <p:spPr bwMode="auto">
          <a:xfrm rot="10800000">
            <a:off x="6267254" y="835550"/>
            <a:ext cx="603250" cy="1672256"/>
          </a:xfrm>
          <a:prstGeom prst="curvedRightArrow">
            <a:avLst>
              <a:gd name="adj1" fmla="val 24423"/>
              <a:gd name="adj2" fmla="val 48861"/>
              <a:gd name="adj3" fmla="val 25000"/>
            </a:avLst>
          </a:prstGeom>
          <a:solidFill>
            <a:srgbClr val="BFBFBF"/>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dirty="0"/>
          </a:p>
        </p:txBody>
      </p:sp>
      <p:sp>
        <p:nvSpPr>
          <p:cNvPr id="29" name="Rectangle 537"/>
          <p:cNvSpPr>
            <a:spLocks noChangeArrowheads="1"/>
          </p:cNvSpPr>
          <p:nvPr/>
        </p:nvSpPr>
        <p:spPr bwMode="auto">
          <a:xfrm>
            <a:off x="6568879" y="1475490"/>
            <a:ext cx="1409527" cy="517525"/>
          </a:xfrm>
          <a:prstGeom prst="roundRect">
            <a:avLst>
              <a:gd name="adj" fmla="val 16667"/>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solidFill>
              <a:srgbClr val="92D050"/>
            </a:solidFill>
            <a:headEnd/>
            <a:tailEnd/>
          </a:ln>
          <a:effectLst>
            <a:innerShdw blurRad="63500" dist="50800" dir="18900000">
              <a:prstClr val="black">
                <a:alpha val="50000"/>
              </a:prstClr>
            </a:innerShdw>
          </a:effec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bodyPr>
          <a:lstStyle/>
          <a:p>
            <a:pPr>
              <a:spcAft>
                <a:spcPts val="1000"/>
              </a:spcAft>
            </a:pPr>
            <a:endParaRPr lang="ro-RO" sz="1200" b="1" dirty="0" smtClean="0">
              <a:solidFill>
                <a:schemeClr val="tx1"/>
              </a:solidFill>
              <a:latin typeface="Arial Black" panose="020B0A04020102020204" pitchFamily="34" charset="0"/>
            </a:endParaRPr>
          </a:p>
          <a:p>
            <a:pPr>
              <a:spcAft>
                <a:spcPts val="1000"/>
              </a:spcAft>
            </a:pPr>
            <a:r>
              <a:rPr lang="ro-RO" sz="1200" b="1" dirty="0" smtClean="0">
                <a:solidFill>
                  <a:schemeClr val="tx1"/>
                </a:solidFill>
                <a:latin typeface="Arial Black" panose="020B0A04020102020204" pitchFamily="34" charset="0"/>
              </a:rPr>
              <a:t>Refuz</a:t>
            </a:r>
            <a:r>
              <a:rPr lang="ru-RU" sz="1200" b="1" dirty="0" smtClean="0">
                <a:solidFill>
                  <a:schemeClr val="tx1"/>
                </a:solidFill>
                <a:latin typeface="Arial Black" panose="020B0A04020102020204" pitchFamily="34" charset="0"/>
              </a:rPr>
              <a:t> </a:t>
            </a:r>
            <a:r>
              <a:rPr lang="ro-RO" sz="1200" b="1" dirty="0">
                <a:solidFill>
                  <a:schemeClr val="tx1"/>
                </a:solidFill>
                <a:latin typeface="Arial Black" panose="020B0A04020102020204" pitchFamily="34" charset="0"/>
              </a:rPr>
              <a:t>motivat</a:t>
            </a:r>
            <a:endParaRPr lang="en-US" sz="1200" dirty="0">
              <a:solidFill>
                <a:schemeClr val="tx1"/>
              </a:solidFill>
              <a:latin typeface="Arial Black" panose="020B0A04020102020204" pitchFamily="34" charset="0"/>
            </a:endParaRPr>
          </a:p>
          <a:p>
            <a:pPr marL="0" marR="0" lvl="0" indent="0" defTabSz="914400" rtl="0" eaLnBrk="1" fontAlgn="base" latinLnBrk="0" hangingPunct="1">
              <a:lnSpc>
                <a:spcPct val="100000"/>
              </a:lnSpc>
              <a:spcBef>
                <a:spcPct val="0"/>
              </a:spcBef>
              <a:spcAft>
                <a:spcPts val="1000"/>
              </a:spcAft>
              <a:buClrTx/>
              <a:buSzTx/>
              <a:buFontTx/>
              <a:buNone/>
              <a:tabLst/>
            </a:pPr>
            <a:endParaRPr kumimoji="0" lang="en-US" altLang="en-US" sz="1200" b="1" i="0" u="none" strike="noStrike" cap="none" normalizeH="0" baseline="0" dirty="0" smtClean="0">
              <a:ln>
                <a:noFill/>
              </a:ln>
              <a:solidFill>
                <a:schemeClr val="tx1"/>
              </a:solidFill>
              <a:effectLst/>
              <a:latin typeface="Arial Black" panose="020B0A04020102020204" pitchFamily="34" charset="0"/>
              <a:cs typeface="Arial" pitchFamily="34" charset="0"/>
            </a:endParaRPr>
          </a:p>
        </p:txBody>
      </p:sp>
      <p:sp>
        <p:nvSpPr>
          <p:cNvPr id="3" name="AutoShape 2"/>
          <p:cNvSpPr>
            <a:spLocks noChangeArrowheads="1"/>
          </p:cNvSpPr>
          <p:nvPr/>
        </p:nvSpPr>
        <p:spPr bwMode="auto">
          <a:xfrm>
            <a:off x="4458525" y="3290817"/>
            <a:ext cx="1863725" cy="693738"/>
          </a:xfrm>
          <a:prstGeom prst="flowChartDocumen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headEnd/>
            <a:tailEnd/>
          </a:ln>
          <a:scene3d>
            <a:camera prst="orthographicFront">
              <a:rot lat="0" lon="0" rev="0"/>
            </a:camera>
            <a:lightRig rig="threePt" dir="t">
              <a:rot lat="0" lon="0" rev="1200000"/>
            </a:lightRig>
          </a:scene3d>
          <a:sp3d>
            <a:bevelT w="63500" h="25400" prst="relaxedInset"/>
          </a:sp3d>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endParaRPr lang="ro-RO" sz="1200" b="1" dirty="0" smtClean="0">
              <a:solidFill>
                <a:schemeClr val="tx1"/>
              </a:solidFill>
              <a:latin typeface="Arial Black" panose="020B0A04020102020204" pitchFamily="34" charset="0"/>
            </a:endParaRPr>
          </a:p>
          <a:p>
            <a:r>
              <a:rPr lang="ro-RO" sz="1200" b="1" dirty="0" smtClean="0">
                <a:solidFill>
                  <a:schemeClr val="tx1"/>
                </a:solidFill>
                <a:latin typeface="Arial Black" panose="020B0A04020102020204" pitchFamily="34" charset="0"/>
              </a:rPr>
              <a:t>Condiții </a:t>
            </a:r>
            <a:r>
              <a:rPr lang="ro-RO" sz="1200" b="1" dirty="0">
                <a:solidFill>
                  <a:schemeClr val="tx1"/>
                </a:solidFill>
                <a:latin typeface="Arial Black" panose="020B0A04020102020204" pitchFamily="34" charset="0"/>
              </a:rPr>
              <a:t>de acces </a:t>
            </a:r>
            <a:endParaRPr lang="en-US" sz="1200" dirty="0">
              <a:solidFill>
                <a:schemeClr val="tx1"/>
              </a:solidFill>
              <a:latin typeface="Arial Black" panose="020B0A04020102020204" pitchFamily="34" charset="0"/>
            </a:endParaRPr>
          </a:p>
          <a:p>
            <a:pPr lvl="0"/>
            <a:endParaRPr kumimoji="0" lang="en-US" altLang="en-US" sz="1800" b="0" i="0" u="none" strike="noStrike" cap="none" normalizeH="0" baseline="0" dirty="0" smtClean="0">
              <a:ln>
                <a:noFill/>
              </a:ln>
              <a:solidFill>
                <a:schemeClr val="bg2">
                  <a:lumMod val="50000"/>
                </a:schemeClr>
              </a:solidFill>
              <a:effectLst/>
              <a:latin typeface="Arial Black" panose="020B0A04020102020204" pitchFamily="34" charset="0"/>
              <a:cs typeface="Arial" pitchFamily="34" charset="0"/>
            </a:endParaRPr>
          </a:p>
        </p:txBody>
      </p:sp>
      <p:sp>
        <p:nvSpPr>
          <p:cNvPr id="7" name="Left Arrow 527"/>
          <p:cNvSpPr>
            <a:spLocks noChangeArrowheads="1"/>
          </p:cNvSpPr>
          <p:nvPr/>
        </p:nvSpPr>
        <p:spPr bwMode="auto">
          <a:xfrm rot="-5400000">
            <a:off x="5144430" y="2974348"/>
            <a:ext cx="415925" cy="212725"/>
          </a:xfrm>
          <a:prstGeom prst="leftArrow">
            <a:avLst>
              <a:gd name="adj1" fmla="val 50000"/>
              <a:gd name="adj2" fmla="val 80110"/>
            </a:avLst>
          </a:prstGeom>
          <a:solidFill>
            <a:srgbClr val="A5A5A5"/>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dirty="0"/>
          </a:p>
        </p:txBody>
      </p:sp>
      <p:sp>
        <p:nvSpPr>
          <p:cNvPr id="17" name="Left Arrow 527"/>
          <p:cNvSpPr>
            <a:spLocks noChangeArrowheads="1"/>
          </p:cNvSpPr>
          <p:nvPr/>
        </p:nvSpPr>
        <p:spPr bwMode="auto">
          <a:xfrm rot="-5400000">
            <a:off x="5141672" y="1982359"/>
            <a:ext cx="415925" cy="212725"/>
          </a:xfrm>
          <a:prstGeom prst="leftArrow">
            <a:avLst>
              <a:gd name="adj1" fmla="val 50000"/>
              <a:gd name="adj2" fmla="val 80110"/>
            </a:avLst>
          </a:prstGeom>
          <a:solidFill>
            <a:srgbClr val="A5A5A5"/>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dirty="0"/>
          </a:p>
        </p:txBody>
      </p:sp>
      <p:sp>
        <p:nvSpPr>
          <p:cNvPr id="8" name="Cloud 562"/>
          <p:cNvSpPr>
            <a:spLocks/>
          </p:cNvSpPr>
          <p:nvPr/>
        </p:nvSpPr>
        <p:spPr bwMode="auto">
          <a:xfrm>
            <a:off x="2153625" y="3080710"/>
            <a:ext cx="1588290" cy="919162"/>
          </a:xfrm>
          <a:custGeom>
            <a:avLst/>
            <a:gdLst>
              <a:gd name="T0" fmla="*/ 175285 w 43200"/>
              <a:gd name="T1" fmla="*/ 592558 h 43200"/>
              <a:gd name="T2" fmla="*/ 80677 w 43200"/>
              <a:gd name="T3" fmla="*/ 574516 h 43200"/>
              <a:gd name="T4" fmla="*/ 258763 w 43200"/>
              <a:gd name="T5" fmla="*/ 789994 h 43200"/>
              <a:gd name="T6" fmla="*/ 217379 w 43200"/>
              <a:gd name="T7" fmla="*/ 798618 h 43200"/>
              <a:gd name="T8" fmla="*/ 615459 w 43200"/>
              <a:gd name="T9" fmla="*/ 884864 h 43200"/>
              <a:gd name="T10" fmla="*/ 590509 w 43200"/>
              <a:gd name="T11" fmla="*/ 845476 h 43200"/>
              <a:gd name="T12" fmla="*/ 1076698 w 43200"/>
              <a:gd name="T13" fmla="*/ 786644 h 43200"/>
              <a:gd name="T14" fmla="*/ 1066726 w 43200"/>
              <a:gd name="T15" fmla="*/ 829857 h 43200"/>
              <a:gd name="T16" fmla="*/ 1274730 w 43200"/>
              <a:gd name="T17" fmla="*/ 519600 h 43200"/>
              <a:gd name="T18" fmla="*/ 1396156 w 43200"/>
              <a:gd name="T19" fmla="*/ 681135 h 43200"/>
              <a:gd name="T20" fmla="*/ 1561170 w 43200"/>
              <a:gd name="T21" fmla="*/ 347562 h 43200"/>
              <a:gd name="T22" fmla="*/ 1507087 w 43200"/>
              <a:gd name="T23" fmla="*/ 408137 h 43200"/>
              <a:gd name="T24" fmla="*/ 1431415 w 43200"/>
              <a:gd name="T25" fmla="*/ 122826 h 43200"/>
              <a:gd name="T26" fmla="*/ 1434253 w 43200"/>
              <a:gd name="T27" fmla="*/ 151439 h 43200"/>
              <a:gd name="T28" fmla="*/ 1086073 w 43200"/>
              <a:gd name="T29" fmla="*/ 89460 h 43200"/>
              <a:gd name="T30" fmla="*/ 1113787 w 43200"/>
              <a:gd name="T31" fmla="*/ 52970 h 43200"/>
              <a:gd name="T32" fmla="*/ 826974 w 43200"/>
              <a:gd name="T33" fmla="*/ 106845 h 43200"/>
              <a:gd name="T34" fmla="*/ 840383 w 43200"/>
              <a:gd name="T35" fmla="*/ 75380 h 43200"/>
              <a:gd name="T36" fmla="*/ 522905 w 43200"/>
              <a:gd name="T37" fmla="*/ 117529 h 43200"/>
              <a:gd name="T38" fmla="*/ 571460 w 43200"/>
              <a:gd name="T39" fmla="*/ 148043 h 43200"/>
              <a:gd name="T40" fmla="*/ 154145 w 43200"/>
              <a:gd name="T41" fmla="*/ 357409 h 43200"/>
              <a:gd name="T42" fmla="*/ 145666 w 43200"/>
              <a:gd name="T43" fmla="*/ 325288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r="100000" b="100000"/>
            </a:path>
            <a:tileRect l="-100000" t="-100000"/>
          </a:gradFill>
          <a:ln w="9525">
            <a:solidFill>
              <a:srgbClr val="440600"/>
            </a:solidFill>
            <a:miter lim="800000"/>
            <a:headEnd/>
            <a:tailEnd/>
          </a:ln>
          <a:effectLst>
            <a:outerShdw dist="107763" dir="2700000" algn="ctr" rotWithShape="0">
              <a:srgbClr val="808080">
                <a:alpha val="50000"/>
              </a:srgbClr>
            </a:outerShdw>
          </a:effectLst>
        </p:spPr>
        <p:txBody>
          <a:bodyPr vert="horz" wrap="square" lIns="91440" tIns="45720" rIns="91440" bIns="45720" numCol="1" anchor="ctr" anchorCtr="0" compatLnSpc="1">
            <a:prstTxWarp prst="textNoShape">
              <a:avLst/>
            </a:prstTxWarp>
          </a:bodyPr>
          <a:lstStyle/>
          <a:p>
            <a:r>
              <a:rPr lang="ro-RO" sz="1200" b="1" dirty="0" smtClean="0">
                <a:latin typeface="Arial Black" panose="020B0A04020102020204" pitchFamily="34" charset="0"/>
              </a:rPr>
              <a:t>Publicare</a:t>
            </a:r>
            <a:endParaRPr lang="ro-RO" sz="1200" dirty="0" smtClean="0">
              <a:latin typeface="Arial Black" panose="020B0A04020102020204" pitchFamily="34" charset="0"/>
            </a:endParaRPr>
          </a:p>
          <a:p>
            <a:pPr lvl="0"/>
            <a:endParaRPr kumimoji="0" lang="en-US" altLang="en-US" sz="1200" b="0" i="0" u="none" strike="noStrike" cap="none" normalizeH="0" baseline="0" dirty="0" smtClean="0">
              <a:ln>
                <a:noFill/>
              </a:ln>
              <a:solidFill>
                <a:schemeClr val="bg2">
                  <a:lumMod val="50000"/>
                </a:schemeClr>
              </a:solidFill>
              <a:effectLst/>
              <a:latin typeface="Arial Black" panose="020B0A04020102020204" pitchFamily="34" charset="0"/>
              <a:cs typeface="Arial" pitchFamily="34" charset="0"/>
            </a:endParaRPr>
          </a:p>
        </p:txBody>
      </p:sp>
      <p:sp>
        <p:nvSpPr>
          <p:cNvPr id="11" name="AutoShape 5"/>
          <p:cNvSpPr>
            <a:spLocks noChangeArrowheads="1"/>
          </p:cNvSpPr>
          <p:nvPr/>
        </p:nvSpPr>
        <p:spPr bwMode="auto">
          <a:xfrm>
            <a:off x="2134976" y="4316181"/>
            <a:ext cx="1358900" cy="1125447"/>
          </a:xfrm>
          <a:prstGeom prst="downArrowCallout">
            <a:avLst>
              <a:gd name="adj1" fmla="val 33542"/>
              <a:gd name="adj2" fmla="val 33542"/>
              <a:gd name="adj3" fmla="val 16667"/>
              <a:gd name="adj4" fmla="val 66667"/>
            </a:avLst>
          </a:prstGeom>
          <a:gradFill rotWithShape="0">
            <a:gsLst>
              <a:gs pos="0">
                <a:srgbClr val="DBE5F1"/>
              </a:gs>
              <a:gs pos="50000">
                <a:srgbClr val="B8CCE4"/>
              </a:gs>
              <a:gs pos="100000">
                <a:srgbClr val="DBE5F1"/>
              </a:gs>
            </a:gsLst>
            <a:lin ang="5400000" scaled="1"/>
          </a:gradFill>
          <a:ln w="12700">
            <a:miter lim="800000"/>
            <a:headEnd/>
            <a:tailEnd/>
          </a:ln>
          <a:effectLst/>
          <a:scene3d>
            <a:camera prst="legacyObliqueTopRight"/>
            <a:lightRig rig="legacyFlat3" dir="b"/>
          </a:scene3d>
          <a:sp3d extrusionH="430200" prstMaterial="legacyMatte">
            <a:bevelT w="13500" h="13500" prst="angle"/>
            <a:bevelB w="13500" h="13500" prst="angle"/>
            <a:extrusionClr>
              <a:srgbClr val="DBE5F1"/>
            </a:extrusionClr>
          </a:sp3d>
          <a:extLst>
            <a:ext uri="{AF507438-7753-43E0-B8FC-AC1667EBCBE1}">
              <a14:hiddenEffects xmlns:a14="http://schemas.microsoft.com/office/drawing/2010/main">
                <a:effectLst>
                  <a:outerShdw dist="28398" dir="3806097" algn="ctr" rotWithShape="0">
                    <a:srgbClr val="622423"/>
                  </a:outerShdw>
                </a:effectLst>
              </a14:hiddenEffects>
            </a:ext>
          </a:extLst>
        </p:spPr>
        <p:txBody>
          <a:bodyPr vert="horz" wrap="square" lIns="91440" tIns="45720" rIns="91440" bIns="45720" numCol="1" anchor="ctr" anchorCtr="0" compatLnSpc="1">
            <a:prstTxWarp prst="textNoShape">
              <a:avLst/>
            </a:prstTxWarp>
            <a:flatTx/>
          </a:bodyPr>
          <a:lstStyle/>
          <a:p>
            <a:pPr>
              <a:spcAft>
                <a:spcPts val="1000"/>
              </a:spcAft>
            </a:pPr>
            <a:endParaRPr lang="ro-RO" sz="1200" b="1" dirty="0" smtClean="0">
              <a:latin typeface="Arial Black" panose="020B0A04020102020204" pitchFamily="34" charset="0"/>
            </a:endParaRPr>
          </a:p>
          <a:p>
            <a:pPr>
              <a:spcAft>
                <a:spcPts val="1000"/>
              </a:spcAft>
            </a:pPr>
            <a:r>
              <a:rPr lang="ro-RO" sz="1200" b="1" dirty="0" smtClean="0">
                <a:latin typeface="Arial Black" panose="020B0A04020102020204" pitchFamily="34" charset="0"/>
              </a:rPr>
              <a:t>Copie </a:t>
            </a:r>
            <a:r>
              <a:rPr lang="ro-RO" sz="1200" b="1" dirty="0">
                <a:latin typeface="Arial Black" panose="020B0A04020102020204" pitchFamily="34" charset="0"/>
              </a:rPr>
              <a:t>ANRCETI</a:t>
            </a:r>
            <a:endParaRPr lang="en-US" sz="1200" dirty="0">
              <a:latin typeface="Arial Black" panose="020B0A04020102020204"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AutoShape 7"/>
          <p:cNvSpPr>
            <a:spLocks noChangeArrowheads="1"/>
          </p:cNvSpPr>
          <p:nvPr/>
        </p:nvSpPr>
        <p:spPr bwMode="auto">
          <a:xfrm rot="10800000" flipH="1" flipV="1">
            <a:off x="4533685" y="4161795"/>
            <a:ext cx="1790474" cy="479836"/>
          </a:xfrm>
          <a:prstGeom prst="wedgeRoundRectCallout">
            <a:avLst>
              <a:gd name="adj1" fmla="val 36751"/>
              <a:gd name="adj2" fmla="val -104414"/>
              <a:gd name="adj3" fmla="val 16667"/>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107763" dir="2700000" algn="ctr" rotWithShape="0">
              <a:srgbClr val="622423">
                <a:alpha val="50000"/>
              </a:srgbClr>
            </a:outerShdw>
          </a:effectLst>
        </p:spPr>
        <p:txBody>
          <a:bodyPr vert="horz" wrap="square" lIns="91440" tIns="45720" rIns="91440" bIns="45720" numCol="1" anchor="ctr" anchorCtr="0" compatLnSpc="1">
            <a:prstTxWarp prst="textNoShape">
              <a:avLst/>
            </a:prstTxWarp>
          </a:bodyPr>
          <a:lstStyle/>
          <a:p>
            <a:pPr>
              <a:spcAft>
                <a:spcPts val="600"/>
              </a:spcAft>
            </a:pPr>
            <a:endParaRPr lang="ro-RO" sz="1200" b="1" dirty="0" smtClean="0">
              <a:latin typeface="Arial Black" panose="020B0A04020102020204" pitchFamily="34" charset="0"/>
            </a:endParaRPr>
          </a:p>
          <a:p>
            <a:pPr>
              <a:spcAft>
                <a:spcPts val="600"/>
              </a:spcAft>
            </a:pPr>
            <a:r>
              <a:rPr lang="ro-RO" sz="1200" b="1" dirty="0" smtClean="0">
                <a:latin typeface="Arial Black" panose="020B0A04020102020204" pitchFamily="34" charset="0"/>
              </a:rPr>
              <a:t>Tarif </a:t>
            </a:r>
            <a:r>
              <a:rPr lang="ro-RO" sz="1200" b="1" dirty="0">
                <a:latin typeface="Arial Black" panose="020B0A04020102020204" pitchFamily="34" charset="0"/>
              </a:rPr>
              <a:t>de acces</a:t>
            </a:r>
            <a:r>
              <a:rPr lang="ro-RO" sz="1200" b="1" dirty="0"/>
              <a:t> </a:t>
            </a:r>
            <a:endParaRPr lang="en-US" sz="1200" dirty="0"/>
          </a:p>
          <a:p>
            <a:pPr marL="0"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smtClean="0">
              <a:ln>
                <a:noFill/>
              </a:ln>
              <a:solidFill>
                <a:schemeClr val="bg2">
                  <a:lumMod val="50000"/>
                </a:schemeClr>
              </a:solidFill>
              <a:effectLst/>
              <a:latin typeface="Arial Black" panose="020B0A04020102020204" pitchFamily="34" charset="0"/>
              <a:cs typeface="Arial" pitchFamily="34" charset="0"/>
            </a:endParaRPr>
          </a:p>
        </p:txBody>
      </p:sp>
      <p:sp>
        <p:nvSpPr>
          <p:cNvPr id="15" name="AutoShape 8"/>
          <p:cNvSpPr>
            <a:spLocks noChangeArrowheads="1"/>
          </p:cNvSpPr>
          <p:nvPr/>
        </p:nvSpPr>
        <p:spPr bwMode="auto">
          <a:xfrm>
            <a:off x="2198879" y="5441628"/>
            <a:ext cx="1431925" cy="771525"/>
          </a:xfrm>
          <a:prstGeom prst="flowChartMagneticDisk">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altLang="en-US" sz="1200" b="1" i="0" u="none" strike="noStrike" cap="none" normalizeH="0" baseline="0" dirty="0" smtClean="0">
              <a:ln>
                <a:noFill/>
              </a:ln>
              <a:solidFill>
                <a:srgbClr val="1F497D"/>
              </a:solidFill>
              <a:effectLst/>
              <a:latin typeface="Arial Black" pitchFamily="34" charset="0"/>
              <a:cs typeface="Arial" pitchFamily="34" charset="0"/>
            </a:endParaRPr>
          </a:p>
          <a:p>
            <a:pPr>
              <a:spcAft>
                <a:spcPts val="1000"/>
              </a:spcAft>
            </a:pPr>
            <a:r>
              <a:rPr lang="ro-RO" sz="1200" dirty="0">
                <a:latin typeface="Arial Black" panose="020B0A04020102020204" pitchFamily="34" charset="0"/>
              </a:rPr>
              <a:t>Baza de date</a:t>
            </a:r>
            <a:endParaRPr lang="en-US" sz="1200" dirty="0">
              <a:latin typeface="Arial Black" panose="020B0A040201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AutoShape 9"/>
          <p:cNvSpPr>
            <a:spLocks noChangeArrowheads="1"/>
          </p:cNvSpPr>
          <p:nvPr/>
        </p:nvSpPr>
        <p:spPr bwMode="auto">
          <a:xfrm>
            <a:off x="3741915" y="3384716"/>
            <a:ext cx="701675" cy="155575"/>
          </a:xfrm>
          <a:prstGeom prst="leftArrow">
            <a:avLst>
              <a:gd name="adj1" fmla="val 50000"/>
              <a:gd name="adj2" fmla="val 112755"/>
            </a:avLst>
          </a:prstGeom>
          <a:gradFill rotWithShape="0">
            <a:gsLst>
              <a:gs pos="0">
                <a:srgbClr val="A5A5A5"/>
              </a:gs>
              <a:gs pos="50000">
                <a:srgbClr val="D8D8D8"/>
              </a:gs>
              <a:gs pos="100000">
                <a:srgbClr val="A5A5A5"/>
              </a:gs>
            </a:gsLst>
            <a:lin ang="5400000" scaled="1"/>
          </a:gradFill>
          <a:ln>
            <a:noFill/>
          </a:ln>
          <a:effectLst>
            <a:outerShdw dist="28398" dir="3806097" algn="ctr" rotWithShape="0">
              <a:srgbClr val="622423"/>
            </a:outerShdw>
          </a:effectLst>
          <a:extLst>
            <a:ext uri="{91240B29-F687-4F45-9708-019B960494DF}">
              <a14:hiddenLine xmlns:a14="http://schemas.microsoft.com/office/drawing/2010/main" w="12700">
                <a:solidFill>
                  <a:srgbClr val="F2F2F2"/>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dirty="0"/>
          </a:p>
        </p:txBody>
      </p:sp>
      <p:sp>
        <p:nvSpPr>
          <p:cNvPr id="19" name="AutoShape 10"/>
          <p:cNvSpPr>
            <a:spLocks noChangeArrowheads="1"/>
          </p:cNvSpPr>
          <p:nvPr/>
        </p:nvSpPr>
        <p:spPr bwMode="auto">
          <a:xfrm rot="-1541480">
            <a:off x="3476400" y="3855143"/>
            <a:ext cx="1039941" cy="122091"/>
          </a:xfrm>
          <a:prstGeom prst="leftArrow">
            <a:avLst>
              <a:gd name="adj1" fmla="val 50000"/>
              <a:gd name="adj2" fmla="val 149752"/>
            </a:avLst>
          </a:prstGeom>
          <a:gradFill rotWithShape="0">
            <a:gsLst>
              <a:gs pos="0">
                <a:srgbClr val="D8D8D8"/>
              </a:gs>
              <a:gs pos="50000">
                <a:srgbClr val="D8D8D8"/>
              </a:gs>
              <a:gs pos="100000">
                <a:srgbClr val="D8D8D8"/>
              </a:gs>
            </a:gsLst>
            <a:lin ang="5400000" scaled="1"/>
          </a:gradFill>
          <a:ln w="12700">
            <a:solidFill>
              <a:srgbClr val="D8D8D8"/>
            </a:solidFill>
            <a:miter lim="800000"/>
            <a:headEnd/>
            <a:tailEnd/>
          </a:ln>
          <a:effectLst>
            <a:outerShdw dist="28398" dir="3806097" algn="ctr" rotWithShape="0">
              <a:srgbClr val="622423"/>
            </a:outerShdw>
          </a:effectLst>
        </p:spPr>
        <p:txBody>
          <a:bodyPr vert="horz" wrap="square" lIns="91440" tIns="45720" rIns="91440" bIns="45720" numCol="1" anchor="ctr" anchorCtr="0" compatLnSpc="1">
            <a:prstTxWarp prst="textNoShape">
              <a:avLst/>
            </a:prstTxWarp>
          </a:bodyPr>
          <a:lstStyle/>
          <a:p>
            <a:endParaRPr lang="en-US" dirty="0"/>
          </a:p>
        </p:txBody>
      </p:sp>
      <p:sp>
        <p:nvSpPr>
          <p:cNvPr id="26" name="Left Arrow 527"/>
          <p:cNvSpPr>
            <a:spLocks noChangeArrowheads="1"/>
          </p:cNvSpPr>
          <p:nvPr/>
        </p:nvSpPr>
        <p:spPr bwMode="auto">
          <a:xfrm rot="-5400000">
            <a:off x="5220806" y="4743231"/>
            <a:ext cx="415925" cy="212725"/>
          </a:xfrm>
          <a:prstGeom prst="leftArrow">
            <a:avLst>
              <a:gd name="adj1" fmla="val 50000"/>
              <a:gd name="adj2" fmla="val 80110"/>
            </a:avLst>
          </a:prstGeom>
          <a:solidFill>
            <a:srgbClr val="A5A5A5"/>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dirty="0"/>
          </a:p>
        </p:txBody>
      </p:sp>
      <p:sp>
        <p:nvSpPr>
          <p:cNvPr id="20" name="AutoShape 11"/>
          <p:cNvSpPr>
            <a:spLocks noChangeArrowheads="1"/>
          </p:cNvSpPr>
          <p:nvPr/>
        </p:nvSpPr>
        <p:spPr bwMode="auto">
          <a:xfrm rot="1541480" flipV="1">
            <a:off x="3554787" y="4894468"/>
            <a:ext cx="1195388" cy="127000"/>
          </a:xfrm>
          <a:prstGeom prst="leftArrow">
            <a:avLst>
              <a:gd name="adj1" fmla="val 50000"/>
              <a:gd name="adj2" fmla="val 235313"/>
            </a:avLst>
          </a:prstGeom>
          <a:gradFill rotWithShape="0">
            <a:gsLst>
              <a:gs pos="0">
                <a:srgbClr val="D8D8D8"/>
              </a:gs>
              <a:gs pos="50000">
                <a:srgbClr val="D8D8D8"/>
              </a:gs>
              <a:gs pos="100000">
                <a:srgbClr val="D8D8D8"/>
              </a:gs>
            </a:gsLst>
            <a:lin ang="5400000" scaled="1"/>
          </a:gradFill>
          <a:ln w="12700">
            <a:solidFill>
              <a:srgbClr val="D8D8D8"/>
            </a:solidFill>
            <a:miter lim="800000"/>
            <a:headEnd/>
            <a:tailEnd/>
          </a:ln>
          <a:effectLst>
            <a:outerShdw dist="28398" dir="3806097" algn="ctr" rotWithShape="0">
              <a:srgbClr val="622423"/>
            </a:outerShdw>
          </a:effectLst>
        </p:spPr>
        <p:txBody>
          <a:bodyPr vert="horz" wrap="square" lIns="91440" tIns="45720" rIns="91440" bIns="45720" numCol="1" anchor="ctr" anchorCtr="0" compatLnSpc="1">
            <a:prstTxWarp prst="textNoShape">
              <a:avLst/>
            </a:prstTxWarp>
          </a:bodyPr>
          <a:lstStyle/>
          <a:p>
            <a:endParaRPr lang="en-US" dirty="0"/>
          </a:p>
        </p:txBody>
      </p:sp>
      <p:sp>
        <p:nvSpPr>
          <p:cNvPr id="22" name="AutoShape 10"/>
          <p:cNvSpPr>
            <a:spLocks noChangeArrowheads="1"/>
          </p:cNvSpPr>
          <p:nvPr/>
        </p:nvSpPr>
        <p:spPr bwMode="auto">
          <a:xfrm>
            <a:off x="4601456" y="5115845"/>
            <a:ext cx="1554719" cy="1383159"/>
          </a:xfrm>
          <a:prstGeom prst="verticalScroll">
            <a:avLst>
              <a:gd name="adj" fmla="val 12500"/>
            </a:avLst>
          </a:prstGeom>
          <a:solidFill>
            <a:srgbClr val="FFFFFF"/>
          </a:solidFill>
          <a:ln w="127000">
            <a:solidFill>
              <a:srgbClr val="95B3D7"/>
            </a:solidFill>
            <a:round/>
            <a:headEnd/>
            <a:tailEnd/>
          </a:ln>
          <a:effectLst/>
          <a:extLst>
            <a:ext uri="{AF507438-7753-43E0-B8FC-AC1667EBCBE1}">
              <a14:hiddenEffects xmlns:a14="http://schemas.microsoft.com/office/drawing/2010/main">
                <a:effectLst>
                  <a:outerShdw dist="107763" dir="2700000" algn="ctr" rotWithShape="0">
                    <a:srgbClr val="868686">
                      <a:alpha val="50000"/>
                    </a:srgbClr>
                  </a:outerShdw>
                </a:effectLst>
              </a14:hiddenEffects>
            </a:ext>
          </a:extLst>
        </p:spPr>
        <p:txBody>
          <a:bodyPr vert="horz" wrap="square" lIns="91440" tIns="45720" rIns="91440" bIns="45720" numCol="1" anchor="ctr" anchorCtr="0" compatLnSpc="1">
            <a:prstTxWarp prst="textNoShape">
              <a:avLst/>
            </a:prstTxWarp>
          </a:bodyPr>
          <a:lstStyle/>
          <a:p>
            <a:r>
              <a:rPr lang="ro-RO" sz="1200" dirty="0">
                <a:latin typeface="Arial Black" panose="020B0A04020102020204" pitchFamily="34" charset="0"/>
              </a:rPr>
              <a:t>CONTRACT DE ACCES</a:t>
            </a:r>
            <a:endParaRPr lang="en-US" sz="1200" dirty="0">
              <a:latin typeface="Arial Black" panose="020B0A04020102020204" pitchFamily="34" charset="0"/>
            </a:endParaRPr>
          </a:p>
          <a:p>
            <a:pPr lvl="0"/>
            <a:endParaRPr kumimoji="0" lang="en-US" altLang="en-US" sz="1200" b="0" i="0" u="none" strike="noStrike" cap="none" normalizeH="0" baseline="0" dirty="0" smtClean="0">
              <a:ln>
                <a:noFill/>
              </a:ln>
              <a:solidFill>
                <a:schemeClr val="bg2">
                  <a:lumMod val="50000"/>
                </a:schemeClr>
              </a:solidFill>
              <a:effectLst/>
              <a:latin typeface="Arial Black" panose="020B0A04020102020204" pitchFamily="34" charset="0"/>
              <a:cs typeface="Arial" pitchFamily="34" charset="0"/>
            </a:endParaRPr>
          </a:p>
        </p:txBody>
      </p:sp>
      <p:sp>
        <p:nvSpPr>
          <p:cNvPr id="6" name="Rectangle 5"/>
          <p:cNvSpPr/>
          <p:nvPr/>
        </p:nvSpPr>
        <p:spPr>
          <a:xfrm>
            <a:off x="1965364" y="54425"/>
            <a:ext cx="6927116" cy="646331"/>
          </a:xfrm>
          <a:prstGeom prst="rect">
            <a:avLst/>
          </a:prstGeom>
        </p:spPr>
        <p:txBody>
          <a:bodyPr wrap="square">
            <a:spAutoFit/>
          </a:bodyPr>
          <a:lstStyle/>
          <a:p>
            <a:r>
              <a:rPr lang="ro-RO" sz="1800" b="1" dirty="0">
                <a:solidFill>
                  <a:srgbClr val="1F497D"/>
                </a:solidFill>
                <a:latin typeface="Arial Black" panose="020B0A04020102020204" pitchFamily="34" charset="0"/>
                <a:ea typeface="Times New Roman"/>
                <a:cs typeface="Times New Roman"/>
              </a:rPr>
              <a:t>Pașii pentru a obține dreptul de acces pe proprietatea publică</a:t>
            </a:r>
            <a:endParaRPr lang="en-US" sz="1800" b="1" dirty="0">
              <a:latin typeface="Arial Black" panose="020B0A040201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6627"/>
            <a:ext cx="1090613" cy="10181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907704" y="106627"/>
            <a:ext cx="7128654" cy="1015663"/>
          </a:xfrm>
          <a:prstGeom prst="rect">
            <a:avLst/>
          </a:prstGeom>
        </p:spPr>
        <p:txBody>
          <a:bodyPr wrap="square">
            <a:spAutoFit/>
          </a:bodyPr>
          <a:lstStyle/>
          <a:p>
            <a:pPr marL="285750" lvl="0" indent="-285750" algn="l">
              <a:buFont typeface="Wingdings" panose="05000000000000000000" pitchFamily="2" charset="2"/>
              <a:buChar char="v"/>
            </a:pPr>
            <a:endParaRPr lang="ru-RU" sz="1600" dirty="0" smtClean="0">
              <a:solidFill>
                <a:schemeClr val="accent4"/>
              </a:solidFill>
              <a:latin typeface="Arial Narrow" panose="020B0606020202030204" pitchFamily="34" charset="0"/>
            </a:endParaRPr>
          </a:p>
          <a:p>
            <a:pPr marL="285750" lvl="0" indent="-285750" algn="l">
              <a:buFont typeface="Wingdings" panose="05000000000000000000" pitchFamily="2" charset="2"/>
              <a:buChar char="v"/>
            </a:pPr>
            <a:endParaRPr lang="en-US" sz="1600" dirty="0">
              <a:solidFill>
                <a:schemeClr val="accent4"/>
              </a:solidFill>
              <a:latin typeface="Arial Narrow" panose="020B0606020202030204" pitchFamily="34" charset="0"/>
            </a:endParaRPr>
          </a:p>
          <a:p>
            <a:pPr algn="l"/>
            <a:r>
              <a:rPr lang="ru-RU" sz="1600" dirty="0">
                <a:latin typeface="Arial Narrow" panose="020B0606020202030204" pitchFamily="34" charset="0"/>
              </a:rPr>
              <a:t> </a:t>
            </a:r>
            <a:endParaRPr lang="en-US" sz="1600" dirty="0">
              <a:latin typeface="Arial Narrow" panose="020B0606020202030204" pitchFamily="34" charset="0"/>
            </a:endParaRPr>
          </a:p>
          <a:p>
            <a:pPr algn="just"/>
            <a:endParaRPr lang="en-US" sz="1200" b="1" dirty="0">
              <a:latin typeface="Arial Narrow" panose="020B0606020202030204" pitchFamily="34" charset="0"/>
            </a:endParaRPr>
          </a:p>
        </p:txBody>
      </p:sp>
      <p:sp>
        <p:nvSpPr>
          <p:cNvPr id="2" name="Rectangle 1"/>
          <p:cNvSpPr/>
          <p:nvPr/>
        </p:nvSpPr>
        <p:spPr>
          <a:xfrm>
            <a:off x="1895034" y="111570"/>
            <a:ext cx="6997446" cy="6647974"/>
          </a:xfrm>
          <a:prstGeom prst="rect">
            <a:avLst/>
          </a:prstGeom>
        </p:spPr>
        <p:txBody>
          <a:bodyPr wrap="square">
            <a:spAutoFit/>
          </a:bodyPr>
          <a:lstStyle/>
          <a:p>
            <a:pPr algn="l"/>
            <a:r>
              <a:rPr lang="ro-RO" b="1" dirty="0" smtClean="0">
                <a:latin typeface="Arial Black" panose="020B0A04020102020204" pitchFamily="34" charset="0"/>
              </a:rPr>
              <a:t>Tariful pentru </a:t>
            </a:r>
            <a:r>
              <a:rPr lang="ro-RO" b="1" dirty="0">
                <a:latin typeface="Arial Black" panose="020B0A04020102020204" pitchFamily="34" charset="0"/>
              </a:rPr>
              <a:t>dreptul de acces </a:t>
            </a:r>
            <a:r>
              <a:rPr lang="ro-RO" b="1" dirty="0" smtClean="0">
                <a:latin typeface="Arial Black" panose="020B0A04020102020204" pitchFamily="34" charset="0"/>
              </a:rPr>
              <a:t> </a:t>
            </a:r>
            <a:r>
              <a:rPr lang="ru-RU" b="1" dirty="0">
                <a:latin typeface="Arial Black" panose="020B0A04020102020204" pitchFamily="34" charset="0"/>
              </a:rPr>
              <a:t> </a:t>
            </a:r>
            <a:endParaRPr lang="ro-RO" b="1" dirty="0">
              <a:latin typeface="Arial Black" panose="020B0A04020102020204" pitchFamily="34" charset="0"/>
            </a:endParaRPr>
          </a:p>
          <a:p>
            <a:pPr algn="l"/>
            <a:endParaRPr lang="ro-RO" sz="1800" b="1" dirty="0" smtClean="0">
              <a:latin typeface="Arial Narrow" panose="020B0606020202030204" pitchFamily="34" charset="0"/>
            </a:endParaRPr>
          </a:p>
          <a:p>
            <a:pPr algn="l"/>
            <a:r>
              <a:rPr lang="ro-RO" sz="2000" b="1" dirty="0" smtClean="0">
                <a:latin typeface="Arial Narrow" panose="020B0606020202030204" pitchFamily="34" charset="0"/>
              </a:rPr>
              <a:t>Tarifele </a:t>
            </a:r>
            <a:r>
              <a:rPr lang="ro-RO" sz="2000" b="1" dirty="0">
                <a:latin typeface="Arial Narrow" panose="020B0606020202030204" pitchFamily="34" charset="0"/>
              </a:rPr>
              <a:t>maxime pentru accesul pe </a:t>
            </a:r>
            <a:r>
              <a:rPr lang="ro-RO" sz="2000" b="1" dirty="0" smtClean="0">
                <a:latin typeface="Arial Narrow" panose="020B0606020202030204" pitchFamily="34" charset="0"/>
              </a:rPr>
              <a:t>proprietăți</a:t>
            </a:r>
          </a:p>
          <a:p>
            <a:pPr algn="l"/>
            <a:r>
              <a:rPr lang="ro-RO" sz="2000" b="1" dirty="0" smtClean="0">
                <a:latin typeface="Arial Narrow" panose="020B0606020202030204" pitchFamily="34" charset="0"/>
              </a:rPr>
              <a:t>se stabilesc pe baza următoarelor criterii:</a:t>
            </a:r>
          </a:p>
          <a:p>
            <a:pPr algn="l"/>
            <a:endParaRPr lang="ro-RO" sz="2000" b="1" dirty="0" smtClean="0">
              <a:latin typeface="Arial Narrow" panose="020B0606020202030204" pitchFamily="34" charset="0"/>
            </a:endParaRPr>
          </a:p>
          <a:p>
            <a:pPr marL="342900" indent="-342900" algn="just">
              <a:buFont typeface="Wingdings" panose="05000000000000000000" pitchFamily="2" charset="2"/>
              <a:buChar char="v"/>
            </a:pPr>
            <a:r>
              <a:rPr lang="ro-RO" sz="2000" b="1" dirty="0" smtClean="0">
                <a:latin typeface="Arial Narrow" panose="020B0606020202030204" pitchFamily="34" charset="0"/>
              </a:rPr>
              <a:t>să fie transparente</a:t>
            </a:r>
            <a:r>
              <a:rPr lang="ro-RO" sz="2000" b="1" dirty="0">
                <a:latin typeface="Arial Narrow" panose="020B0606020202030204" pitchFamily="34" charset="0"/>
              </a:rPr>
              <a:t>, obiective și </a:t>
            </a:r>
            <a:r>
              <a:rPr lang="ro-RO" sz="2000" b="1" dirty="0" smtClean="0">
                <a:latin typeface="Arial Narrow" panose="020B0606020202030204" pitchFamily="34" charset="0"/>
              </a:rPr>
              <a:t>proporționale cu </a:t>
            </a:r>
            <a:r>
              <a:rPr lang="ro-RO" sz="2000" b="1" dirty="0">
                <a:latin typeface="Arial Narrow" panose="020B0606020202030204" pitchFamily="34" charset="0"/>
              </a:rPr>
              <a:t>afectarea imobilelor</a:t>
            </a:r>
            <a:r>
              <a:rPr lang="ro-RO" sz="2000" b="1" dirty="0" smtClean="0">
                <a:latin typeface="Arial Narrow" panose="020B0606020202030204" pitchFamily="34" charset="0"/>
              </a:rPr>
              <a:t>;</a:t>
            </a:r>
          </a:p>
          <a:p>
            <a:pPr marL="342900" indent="-342900" algn="just">
              <a:buFont typeface="Wingdings" panose="05000000000000000000" pitchFamily="2" charset="2"/>
              <a:buChar char="v"/>
            </a:pPr>
            <a:endParaRPr lang="en-US" sz="2000" b="1" dirty="0">
              <a:latin typeface="Arial Narrow" panose="020B0606020202030204" pitchFamily="34" charset="0"/>
            </a:endParaRPr>
          </a:p>
          <a:p>
            <a:pPr marL="342900" lvl="0" indent="-342900" algn="just">
              <a:buFont typeface="Wingdings" panose="05000000000000000000" pitchFamily="2" charset="2"/>
              <a:buChar char="v"/>
            </a:pPr>
            <a:r>
              <a:rPr lang="ro-RO" sz="2000" b="1" dirty="0" smtClean="0">
                <a:latin typeface="Arial Narrow" panose="020B0606020202030204" pitchFamily="34" charset="0"/>
              </a:rPr>
              <a:t>să fie nediscriminatorii </a:t>
            </a:r>
            <a:r>
              <a:rPr lang="ro-RO" sz="2000" b="1" dirty="0">
                <a:latin typeface="Arial Narrow" panose="020B0606020202030204" pitchFamily="34" charset="0"/>
              </a:rPr>
              <a:t>față de toți furnizorii de rețele de comunicații electronice; </a:t>
            </a:r>
            <a:endParaRPr lang="ro-RO" sz="2000" b="1" dirty="0" smtClean="0">
              <a:latin typeface="Arial Narrow" panose="020B0606020202030204" pitchFamily="34" charset="0"/>
            </a:endParaRPr>
          </a:p>
          <a:p>
            <a:pPr marL="342900" lvl="0" indent="-342900" algn="just">
              <a:buFont typeface="Wingdings" panose="05000000000000000000" pitchFamily="2" charset="2"/>
              <a:buChar char="v"/>
            </a:pPr>
            <a:endParaRPr lang="en-US" sz="2000" b="1" dirty="0">
              <a:latin typeface="Arial Narrow" panose="020B0606020202030204" pitchFamily="34" charset="0"/>
            </a:endParaRPr>
          </a:p>
          <a:p>
            <a:pPr marL="342900" lvl="0" indent="-342900" algn="just">
              <a:buFont typeface="Wingdings" panose="05000000000000000000" pitchFamily="2" charset="2"/>
              <a:buChar char="v"/>
            </a:pPr>
            <a:r>
              <a:rPr lang="ro-RO" sz="2000" b="1" dirty="0">
                <a:latin typeface="Arial Narrow" panose="020B0606020202030204" pitchFamily="34" charset="0"/>
              </a:rPr>
              <a:t>să acoperă exclusiv </a:t>
            </a:r>
            <a:r>
              <a:rPr lang="ro-RO" sz="2000" b="1" dirty="0">
                <a:solidFill>
                  <a:srgbClr val="C00000"/>
                </a:solidFill>
                <a:latin typeface="Arial Narrow" panose="020B0606020202030204" pitchFamily="34" charset="0"/>
              </a:rPr>
              <a:t>contravaloarea despăgubirii pentru prejudiciile directe și certe cauzate prin efectuarea lucrărilor, </a:t>
            </a:r>
            <a:endParaRPr lang="ro-RO" sz="2000" b="1" dirty="0" smtClean="0">
              <a:solidFill>
                <a:srgbClr val="C00000"/>
              </a:solidFill>
              <a:latin typeface="Arial Narrow" panose="020B0606020202030204" pitchFamily="34" charset="0"/>
            </a:endParaRPr>
          </a:p>
          <a:p>
            <a:pPr marL="342900" lvl="0" indent="-342900" algn="just">
              <a:buFont typeface="Wingdings" panose="05000000000000000000" pitchFamily="2" charset="2"/>
              <a:buChar char="v"/>
            </a:pPr>
            <a:endParaRPr lang="en-US" sz="2000" b="1" dirty="0">
              <a:latin typeface="Arial Narrow" panose="020B0606020202030204" pitchFamily="34" charset="0"/>
            </a:endParaRPr>
          </a:p>
          <a:p>
            <a:pPr marL="342900" lvl="0" indent="-342900" algn="just">
              <a:buFont typeface="Wingdings" panose="05000000000000000000" pitchFamily="2" charset="2"/>
              <a:buChar char="v"/>
            </a:pPr>
            <a:r>
              <a:rPr lang="ro-RO" sz="2000" b="1" dirty="0" smtClean="0">
                <a:latin typeface="Arial Narrow" panose="020B0606020202030204" pitchFamily="34" charset="0"/>
              </a:rPr>
              <a:t>să fie diminuate </a:t>
            </a:r>
            <a:r>
              <a:rPr lang="ro-RO" sz="2000" b="1" dirty="0">
                <a:latin typeface="Arial Narrow" panose="020B0606020202030204" pitchFamily="34" charset="0"/>
              </a:rPr>
              <a:t>corespunzător cu plusul de valoare adus imobilelor proprietate publică ce au instalate rețele de comunicații electronice, comparativ cu imobilele care nu dețin infrastructura pentru comunicații electronice.</a:t>
            </a:r>
            <a:endParaRPr lang="en-US" sz="2000" b="1" dirty="0">
              <a:latin typeface="Arial Narrow" panose="020B0606020202030204" pitchFamily="34" charset="0"/>
            </a:endParaRPr>
          </a:p>
          <a:p>
            <a:pPr algn="l"/>
            <a:endParaRPr lang="ro-RO" sz="2000" dirty="0" smtClean="0">
              <a:latin typeface="Arial Narrow" panose="020B0606020202030204" pitchFamily="34" charset="0"/>
            </a:endParaRPr>
          </a:p>
          <a:p>
            <a:pPr algn="l"/>
            <a:r>
              <a:rPr lang="ro-RO" sz="1800" b="1" i="1" dirty="0" smtClean="0">
                <a:latin typeface="Arial Narrow" panose="020B0606020202030204" pitchFamily="34" charset="0"/>
              </a:rPr>
              <a:t>Tariful pentru dreptul de acces pe proprietate publică se calculează sub </a:t>
            </a:r>
            <a:r>
              <a:rPr lang="ro-RO" sz="1800" b="1" i="1" dirty="0" smtClean="0">
                <a:solidFill>
                  <a:srgbClr val="C00000"/>
                </a:solidFill>
                <a:latin typeface="Arial Narrow" panose="020B0606020202030204" pitchFamily="34" charset="0"/>
              </a:rPr>
              <a:t>formă unei plăți unice </a:t>
            </a:r>
            <a:r>
              <a:rPr lang="ro-RO" sz="1800" b="1" i="1" dirty="0" smtClean="0">
                <a:latin typeface="Arial Narrow" panose="020B0606020202030204" pitchFamily="34" charset="0"/>
              </a:rPr>
              <a:t>și se achită la încheierea contractului.</a:t>
            </a:r>
            <a:endParaRPr lang="en-US" sz="1800" b="1" i="1" dirty="0">
              <a:latin typeface="Arial Narrow" panose="020B0606020202030204" pitchFamily="34" charset="0"/>
            </a:endParaRPr>
          </a:p>
        </p:txBody>
      </p:sp>
      <p:pic>
        <p:nvPicPr>
          <p:cNvPr id="5" name="irc_mi" descr="Похожее изображение">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8265" y="170339"/>
            <a:ext cx="1944215" cy="1314445"/>
          </a:xfrm>
          <a:prstGeom prst="rect">
            <a:avLst/>
          </a:prstGeom>
          <a:noFill/>
          <a:ln>
            <a:noFill/>
          </a:ln>
          <a:effectLst/>
          <a:scene3d>
            <a:camera prst="perspectiveHeroicExtremeLeftFacing"/>
            <a:lightRig rig="threePt" dir="t"/>
          </a:scene3d>
          <a:sp3d>
            <a:bevelT/>
          </a:sp3d>
        </p:spPr>
      </p:pic>
    </p:spTree>
    <p:extLst>
      <p:ext uri="{BB962C8B-B14F-4D97-AF65-F5344CB8AC3E}">
        <p14:creationId xmlns:p14="http://schemas.microsoft.com/office/powerpoint/2010/main" val="1580773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06627"/>
            <a:ext cx="1090613" cy="101811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907704" y="106627"/>
            <a:ext cx="7128654" cy="7663636"/>
          </a:xfrm>
          <a:prstGeom prst="rect">
            <a:avLst/>
          </a:prstGeom>
        </p:spPr>
        <p:txBody>
          <a:bodyPr wrap="square">
            <a:spAutoFit/>
          </a:bodyPr>
          <a:lstStyle/>
          <a:p>
            <a:pPr algn="l"/>
            <a:endParaRPr lang="ro-RO" sz="1800" b="1" dirty="0" smtClean="0">
              <a:solidFill>
                <a:schemeClr val="accent4"/>
              </a:solidFill>
              <a:latin typeface="Arial Narrow" panose="020B0606020202030204" pitchFamily="34" charset="0"/>
            </a:endParaRPr>
          </a:p>
          <a:p>
            <a:pPr algn="l"/>
            <a:r>
              <a:rPr lang="ro-RO" sz="1800" b="1" dirty="0" smtClean="0">
                <a:solidFill>
                  <a:schemeClr val="accent4"/>
                </a:solidFill>
                <a:latin typeface="Arial Black" panose="020B0A04020102020204" pitchFamily="34" charset="0"/>
              </a:rPr>
              <a:t>Agenția în corespundere cu prevederile Legii nr.28/2016  a elaborat și adoptat următoarele acte de reglementare</a:t>
            </a:r>
            <a:r>
              <a:rPr lang="ru-RU" sz="1800" b="1" dirty="0" smtClean="0">
                <a:solidFill>
                  <a:schemeClr val="accent4"/>
                </a:solidFill>
                <a:latin typeface="Arial Black" panose="020B0A04020102020204" pitchFamily="34" charset="0"/>
              </a:rPr>
              <a:t>:</a:t>
            </a:r>
            <a:endParaRPr lang="en-US" sz="1800" b="1" dirty="0">
              <a:solidFill>
                <a:schemeClr val="accent4"/>
              </a:solidFill>
              <a:latin typeface="Arial Black" panose="020B0A04020102020204" pitchFamily="34" charset="0"/>
            </a:endParaRPr>
          </a:p>
          <a:p>
            <a:pPr algn="l"/>
            <a:r>
              <a:rPr lang="ru-RU" sz="1800" b="1" dirty="0">
                <a:solidFill>
                  <a:schemeClr val="accent4"/>
                </a:solidFill>
                <a:latin typeface="Arial Narrow" panose="020B0606020202030204" pitchFamily="34" charset="0"/>
              </a:rPr>
              <a:t> </a:t>
            </a:r>
            <a:endParaRPr lang="en-US" sz="1800" b="1" dirty="0" smtClean="0">
              <a:solidFill>
                <a:schemeClr val="accent4"/>
              </a:solidFill>
              <a:latin typeface="Arial Narrow" panose="020B0606020202030204" pitchFamily="34" charset="0"/>
            </a:endParaRPr>
          </a:p>
          <a:p>
            <a:pPr marL="285750" indent="-285750" algn="l">
              <a:buFont typeface="Wingdings" panose="05000000000000000000" pitchFamily="2" charset="2"/>
              <a:buChar char="ü"/>
            </a:pPr>
            <a:r>
              <a:rPr lang="ro-RO" sz="1700" b="1" i="1" dirty="0" smtClean="0">
                <a:latin typeface="Arial Narrow" panose="020B0606020202030204" pitchFamily="34" charset="0"/>
              </a:rPr>
              <a:t>Metodologia de calcul al tarifelor maxime  </a:t>
            </a:r>
            <a:r>
              <a:rPr lang="ro-RO" sz="1700" dirty="0" smtClean="0">
                <a:latin typeface="Arial Narrow" panose="020B0606020202030204" pitchFamily="34" charset="0"/>
              </a:rPr>
              <a:t>pentru dreptul de acces pe proprietăţile publice şi/sau de utilizare partajată a infrastructurii fizice, aprobată Hotărârea Guvernului nr. 1434 din 29 decembrie 2016,  întrată în vigoare la 6 ianuarie 2017;</a:t>
            </a:r>
            <a:endParaRPr lang="en-US" sz="1700" dirty="0" smtClean="0">
              <a:latin typeface="Arial Narrow" panose="020B0606020202030204" pitchFamily="34" charset="0"/>
            </a:endParaRPr>
          </a:p>
          <a:p>
            <a:pPr marL="285750" lvl="0" indent="-285750" algn="l">
              <a:buFont typeface="Wingdings" panose="05000000000000000000" pitchFamily="2" charset="2"/>
              <a:buChar char="ü"/>
            </a:pPr>
            <a:r>
              <a:rPr lang="ro-MO" sz="1700" b="1" i="1" dirty="0" smtClean="0">
                <a:latin typeface="Arial Narrow" panose="020B0606020202030204" pitchFamily="34" charset="0"/>
              </a:rPr>
              <a:t>Contractul-tip </a:t>
            </a:r>
            <a:r>
              <a:rPr lang="ro-MO" sz="1700" b="1" i="1" dirty="0">
                <a:latin typeface="Arial Narrow" panose="020B0606020202030204" pitchFamily="34" charset="0"/>
              </a:rPr>
              <a:t>de acces pe proprietatea publică sau privată </a:t>
            </a:r>
            <a:r>
              <a:rPr lang="ro-MO" sz="1700" dirty="0">
                <a:latin typeface="Arial Narrow" panose="020B0606020202030204" pitchFamily="34" charset="0"/>
              </a:rPr>
              <a:t>în vederea construirii (instalării), întreţinerii, demontării, înlocuirii, transferului sau retehnologizării reţelelor </a:t>
            </a:r>
            <a:r>
              <a:rPr lang="ro-MO" sz="1700" dirty="0" smtClean="0">
                <a:latin typeface="Arial Narrow" panose="020B0606020202030204" pitchFamily="34" charset="0"/>
              </a:rPr>
              <a:t> </a:t>
            </a:r>
            <a:r>
              <a:rPr lang="ro-MO" sz="1700" dirty="0">
                <a:latin typeface="Arial Narrow" panose="020B0606020202030204" pitchFamily="34" charset="0"/>
              </a:rPr>
              <a:t>de </a:t>
            </a:r>
            <a:r>
              <a:rPr lang="ro-MO" sz="1700" dirty="0" smtClean="0">
                <a:latin typeface="Arial Narrow" panose="020B0606020202030204" pitchFamily="34" charset="0"/>
              </a:rPr>
              <a:t>comunicaţii</a:t>
            </a:r>
            <a:r>
              <a:rPr lang="en-US" sz="1700" dirty="0" smtClean="0">
                <a:latin typeface="Arial Narrow" panose="020B0606020202030204" pitchFamily="34" charset="0"/>
              </a:rPr>
              <a:t>, aprobat prin Ho</a:t>
            </a:r>
            <a:r>
              <a:rPr lang="ro-RO" sz="1700" dirty="0" smtClean="0">
                <a:latin typeface="Arial Narrow" panose="020B0606020202030204" pitchFamily="34" charset="0"/>
              </a:rPr>
              <a:t>tărârea Consiliului de Administrație ANRCETI nr.13 din 07 iulie 2016.</a:t>
            </a:r>
          </a:p>
          <a:p>
            <a:pPr lvl="0" algn="l"/>
            <a:r>
              <a:rPr lang="ru-RU" sz="1700" dirty="0">
                <a:solidFill>
                  <a:schemeClr val="accent4"/>
                </a:solidFill>
                <a:latin typeface="Arial Narrow" panose="020B0606020202030204" pitchFamily="34" charset="0"/>
              </a:rPr>
              <a:t> </a:t>
            </a:r>
            <a:endParaRPr lang="en-US" sz="1700" dirty="0">
              <a:solidFill>
                <a:schemeClr val="accent4"/>
              </a:solidFill>
              <a:latin typeface="Arial Narrow" panose="020B0606020202030204" pitchFamily="34" charset="0"/>
            </a:endParaRPr>
          </a:p>
          <a:p>
            <a:pPr algn="l"/>
            <a:r>
              <a:rPr lang="ro-RO" sz="1800" b="1" dirty="0" smtClean="0">
                <a:solidFill>
                  <a:schemeClr val="accent4"/>
                </a:solidFill>
                <a:latin typeface="Arial Black" panose="020B0A04020102020204" pitchFamily="34" charset="0"/>
              </a:rPr>
              <a:t>În vederea aplicării eficiente a Legii nr.28/2016</a:t>
            </a:r>
            <a:r>
              <a:rPr lang="ru-RU" sz="1800" b="1" dirty="0" smtClean="0">
                <a:solidFill>
                  <a:schemeClr val="accent4"/>
                </a:solidFill>
                <a:latin typeface="Arial Black" panose="020B0A04020102020204" pitchFamily="34" charset="0"/>
              </a:rPr>
              <a:t>, </a:t>
            </a:r>
            <a:r>
              <a:rPr lang="ro-RO" sz="1800" b="1" dirty="0" smtClean="0">
                <a:solidFill>
                  <a:schemeClr val="accent4"/>
                </a:solidFill>
                <a:latin typeface="Arial Black" panose="020B0A04020102020204" pitchFamily="34" charset="0"/>
              </a:rPr>
              <a:t>Agenția a elaborat și publicat pe pagina sa oficială</a:t>
            </a:r>
            <a:r>
              <a:rPr lang="ro-RO" sz="1800" b="1" dirty="0" smtClean="0">
                <a:solidFill>
                  <a:schemeClr val="accent4"/>
                </a:solidFill>
                <a:latin typeface="Arial Narrow" panose="020B0606020202030204" pitchFamily="34" charset="0"/>
              </a:rPr>
              <a:t>:</a:t>
            </a:r>
            <a:r>
              <a:rPr lang="ru-RU" sz="1800" b="1" dirty="0" smtClean="0">
                <a:solidFill>
                  <a:schemeClr val="accent4"/>
                </a:solidFill>
                <a:latin typeface="Arial Narrow" panose="020B0606020202030204" pitchFamily="34" charset="0"/>
              </a:rPr>
              <a:t> </a:t>
            </a:r>
            <a:endParaRPr lang="en-US" sz="1800" b="1" dirty="0">
              <a:solidFill>
                <a:schemeClr val="accent4"/>
              </a:solidFill>
              <a:latin typeface="Arial Narrow" panose="020B0606020202030204" pitchFamily="34" charset="0"/>
            </a:endParaRPr>
          </a:p>
          <a:p>
            <a:pPr algn="l"/>
            <a:r>
              <a:rPr lang="ru-RU" sz="1700" b="1" dirty="0">
                <a:solidFill>
                  <a:schemeClr val="accent4"/>
                </a:solidFill>
                <a:latin typeface="Arial Narrow" panose="020B0606020202030204" pitchFamily="34" charset="0"/>
              </a:rPr>
              <a:t> </a:t>
            </a:r>
            <a:endParaRPr lang="en-US" sz="1700" b="1" dirty="0">
              <a:solidFill>
                <a:schemeClr val="accent4"/>
              </a:solidFill>
              <a:latin typeface="Arial Narrow" panose="020B0606020202030204" pitchFamily="34" charset="0"/>
            </a:endParaRPr>
          </a:p>
          <a:p>
            <a:pPr marL="285750" indent="-285750" algn="l">
              <a:buFont typeface="Wingdings" panose="05000000000000000000" pitchFamily="2" charset="2"/>
              <a:buChar char="v"/>
            </a:pPr>
            <a:r>
              <a:rPr lang="ro-RO" sz="1700" b="1" i="1" dirty="0">
                <a:latin typeface="Arial Narrow" panose="020B0606020202030204" pitchFamily="34" charset="0"/>
              </a:rPr>
              <a:t>Ghidul privind accesul pe </a:t>
            </a:r>
            <a:r>
              <a:rPr lang="ro-RO" sz="1700" b="1" i="1" dirty="0" smtClean="0">
                <a:latin typeface="Arial Narrow" panose="020B0606020202030204" pitchFamily="34" charset="0"/>
              </a:rPr>
              <a:t>proprietăți </a:t>
            </a:r>
            <a:r>
              <a:rPr lang="ro-RO" sz="1700" dirty="0" smtClean="0">
                <a:latin typeface="Arial Narrow" panose="020B0606020202030204" pitchFamily="34" charset="0"/>
              </a:rPr>
              <a:t>care ofere </a:t>
            </a:r>
            <a:r>
              <a:rPr lang="ro-RO" sz="1700" dirty="0">
                <a:latin typeface="Arial Narrow" panose="020B0606020202030204" pitchFamily="34" charset="0"/>
              </a:rPr>
              <a:t>clarificări și îndrumări pentru furnizorii de comunicaţii electronice, entitățile publice de diferite nivele, proprietarii privați şi deţinătorii de infrastructură fizică în vederea aplicării regimului de acces pe </a:t>
            </a:r>
            <a:r>
              <a:rPr lang="ro-RO" sz="1700" dirty="0" smtClean="0">
                <a:latin typeface="Arial Narrow" panose="020B0606020202030204" pitchFamily="34" charset="0"/>
              </a:rPr>
              <a:t>proprietăți;</a:t>
            </a:r>
          </a:p>
          <a:p>
            <a:pPr marL="285750" lvl="0" indent="-285750" algn="l">
              <a:buFont typeface="Wingdings" panose="05000000000000000000" pitchFamily="2" charset="2"/>
              <a:buChar char="v"/>
            </a:pPr>
            <a:r>
              <a:rPr lang="ro-RO" sz="1700" b="1" i="1" dirty="0" smtClean="0">
                <a:latin typeface="Arial Narrow" panose="020B0606020202030204" pitchFamily="34" charset="0"/>
              </a:rPr>
              <a:t>Acțiunile ce </a:t>
            </a:r>
            <a:r>
              <a:rPr lang="ro-RO" sz="1700" b="1" i="1" dirty="0">
                <a:latin typeface="Arial Narrow" panose="020B0606020202030204" pitchFamily="34" charset="0"/>
              </a:rPr>
              <a:t>derivă din Legea nr. 28/2016</a:t>
            </a:r>
            <a:r>
              <a:rPr lang="ro-RO" sz="1700" dirty="0">
                <a:latin typeface="Arial Narrow" panose="020B0606020202030204" pitchFamily="34" charset="0"/>
              </a:rPr>
              <a:t>, </a:t>
            </a:r>
            <a:r>
              <a:rPr lang="ro-RO" sz="1700" dirty="0" smtClean="0">
                <a:latin typeface="Arial Narrow" panose="020B0606020202030204" pitchFamily="34" charset="0"/>
              </a:rPr>
              <a:t>descrise </a:t>
            </a:r>
            <a:r>
              <a:rPr lang="ro-RO" sz="1700" dirty="0">
                <a:latin typeface="Arial Narrow" panose="020B0606020202030204" pitchFamily="34" charset="0"/>
              </a:rPr>
              <a:t>într-o formă scurtă și practică, </a:t>
            </a:r>
            <a:r>
              <a:rPr lang="ro-RO" sz="1700" dirty="0" smtClean="0">
                <a:latin typeface="Arial Narrow" panose="020B0606020202030204" pitchFamily="34" charset="0"/>
              </a:rPr>
              <a:t>acțiunile propriu zise, ce </a:t>
            </a:r>
            <a:r>
              <a:rPr lang="ro-RO" sz="1700" dirty="0">
                <a:latin typeface="Arial Narrow" panose="020B0606020202030204" pitchFamily="34" charset="0"/>
              </a:rPr>
              <a:t>urmează a fi îndeplinite de către solicitant și </a:t>
            </a:r>
            <a:r>
              <a:rPr lang="ro-RO" sz="1700" dirty="0" smtClean="0">
                <a:latin typeface="Arial Narrow" panose="020B0606020202030204" pitchFamily="34" charset="0"/>
              </a:rPr>
              <a:t>respondent;</a:t>
            </a:r>
            <a:endParaRPr lang="en-US" sz="1700" dirty="0">
              <a:latin typeface="Arial Narrow" panose="020B0606020202030204" pitchFamily="34" charset="0"/>
            </a:endParaRPr>
          </a:p>
          <a:p>
            <a:pPr marL="285750" lvl="0" indent="-285750" algn="l">
              <a:buFont typeface="Wingdings" panose="05000000000000000000" pitchFamily="2" charset="2"/>
              <a:buChar char="v"/>
            </a:pPr>
            <a:r>
              <a:rPr lang="ro-RO" sz="1700" b="1" i="1" dirty="0" smtClean="0">
                <a:latin typeface="Arial Narrow" panose="020B0606020202030204" pitchFamily="34" charset="0"/>
              </a:rPr>
              <a:t>Model </a:t>
            </a:r>
            <a:r>
              <a:rPr lang="ro-RO" sz="1700" b="1" i="1" dirty="0">
                <a:latin typeface="Arial Narrow" panose="020B0606020202030204" pitchFamily="34" charset="0"/>
              </a:rPr>
              <a:t>al condițiilor de acces</a:t>
            </a:r>
            <a:r>
              <a:rPr lang="ro-RO" sz="1700" dirty="0">
                <a:latin typeface="Arial Narrow" panose="020B0606020202030204" pitchFamily="34" charset="0"/>
              </a:rPr>
              <a:t>, care servește drept model de referință </a:t>
            </a:r>
            <a:r>
              <a:rPr lang="ro-RO" sz="1700" dirty="0" smtClean="0">
                <a:latin typeface="Arial Narrow" panose="020B0606020202030204" pitchFamily="34" charset="0"/>
              </a:rPr>
              <a:t> </a:t>
            </a:r>
            <a:r>
              <a:rPr lang="ro-RO" sz="1700" dirty="0">
                <a:latin typeface="Arial Narrow" panose="020B0606020202030204" pitchFamily="34" charset="0"/>
              </a:rPr>
              <a:t>pentru orice entitate publică în vederea stabilirii condițiilor de acces</a:t>
            </a:r>
            <a:r>
              <a:rPr lang="ro-RO" sz="1700" dirty="0" smtClean="0">
                <a:latin typeface="Arial Narrow" panose="020B0606020202030204" pitchFamily="34" charset="0"/>
              </a:rPr>
              <a:t>;</a:t>
            </a:r>
          </a:p>
          <a:p>
            <a:pPr marL="285750" lvl="0" indent="-285750" algn="l">
              <a:buFont typeface="Wingdings" panose="05000000000000000000" pitchFamily="2" charset="2"/>
              <a:buChar char="v"/>
            </a:pPr>
            <a:r>
              <a:rPr lang="ro-RO" sz="1700" b="1" i="1" dirty="0" smtClean="0">
                <a:latin typeface="Arial Narrow" panose="020B0606020202030204" pitchFamily="34" charset="0"/>
              </a:rPr>
              <a:t>Baza de date </a:t>
            </a:r>
            <a:r>
              <a:rPr lang="ro-RO" sz="1700" i="1" dirty="0" smtClean="0">
                <a:latin typeface="Arial Narrow" panose="020B0606020202030204" pitchFamily="34" charset="0"/>
              </a:rPr>
              <a:t>ce include condițiile de acces pe proprietate publică. </a:t>
            </a:r>
            <a:endParaRPr lang="en-US" sz="1700" i="1" dirty="0">
              <a:latin typeface="Arial Narrow" panose="020B0606020202030204" pitchFamily="34" charset="0"/>
            </a:endParaRPr>
          </a:p>
          <a:p>
            <a:pPr marL="285750" lvl="0" indent="-285750" algn="l">
              <a:buFont typeface="Wingdings" panose="05000000000000000000" pitchFamily="2" charset="2"/>
              <a:buChar char="v"/>
            </a:pPr>
            <a:endParaRPr lang="ru-RU" sz="1600" dirty="0" smtClean="0">
              <a:solidFill>
                <a:schemeClr val="accent4"/>
              </a:solidFill>
              <a:latin typeface="Arial Narrow" panose="020B0606020202030204" pitchFamily="34" charset="0"/>
            </a:endParaRPr>
          </a:p>
          <a:p>
            <a:pPr marL="285750" lvl="0" indent="-285750" algn="l">
              <a:buFont typeface="Wingdings" panose="05000000000000000000" pitchFamily="2" charset="2"/>
              <a:buChar char="v"/>
            </a:pPr>
            <a:endParaRPr lang="en-US" sz="1600" dirty="0">
              <a:solidFill>
                <a:schemeClr val="accent4"/>
              </a:solidFill>
              <a:latin typeface="Arial Narrow" panose="020B0606020202030204" pitchFamily="34" charset="0"/>
            </a:endParaRPr>
          </a:p>
          <a:p>
            <a:pPr algn="l"/>
            <a:r>
              <a:rPr lang="ru-RU" sz="1600" dirty="0">
                <a:latin typeface="Arial Narrow" panose="020B0606020202030204" pitchFamily="34" charset="0"/>
              </a:rPr>
              <a:t> </a:t>
            </a:r>
            <a:endParaRPr lang="en-US" sz="1600" dirty="0">
              <a:latin typeface="Arial Narrow" panose="020B0606020202030204" pitchFamily="34" charset="0"/>
            </a:endParaRPr>
          </a:p>
          <a:p>
            <a:pPr algn="just"/>
            <a:endParaRPr lang="en-US" sz="1200" b="1" dirty="0">
              <a:latin typeface="Arial Narrow" panose="020B0606020202030204" pitchFamily="34" charset="0"/>
            </a:endParaRPr>
          </a:p>
        </p:txBody>
      </p:sp>
    </p:spTree>
    <p:extLst>
      <p:ext uri="{BB962C8B-B14F-4D97-AF65-F5344CB8AC3E}">
        <p14:creationId xmlns:p14="http://schemas.microsoft.com/office/powerpoint/2010/main" val="3317816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6036</TotalTime>
  <Words>1207</Words>
  <Application>Microsoft Office PowerPoint</Application>
  <PresentationFormat>On-screen Show (4:3)</PresentationFormat>
  <Paragraphs>263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TOTAL acorduri de utilizare a infrastructurii de canalizație ale Moldtelecom pentru anii 2013-2017 (prin prisma obligațiilor speciale preventive impuse)</vt:lpstr>
      <vt:lpstr>PowerPoint Presentation</vt:lpstr>
      <vt:lpstr>PowerPoint Presentation</vt:lpstr>
      <vt:lpstr>  CONCLUZII</vt:lpstr>
      <vt:lpstr>  </vt:lpstr>
    </vt:vector>
  </TitlesOfParts>
  <Company>SA Moldtelecom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d.grincic</dc:creator>
  <cp:lastModifiedBy>Sergiu Copacean</cp:lastModifiedBy>
  <cp:revision>343</cp:revision>
  <dcterms:created xsi:type="dcterms:W3CDTF">2013-10-21T07:43:43Z</dcterms:created>
  <dcterms:modified xsi:type="dcterms:W3CDTF">2018-10-17T10:14:48Z</dcterms:modified>
</cp:coreProperties>
</file>